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4" r:id="rId2"/>
    <p:sldId id="296" r:id="rId3"/>
    <p:sldId id="271" r:id="rId4"/>
    <p:sldId id="270" r:id="rId5"/>
    <p:sldId id="272" r:id="rId6"/>
    <p:sldId id="301" r:id="rId7"/>
    <p:sldId id="274" r:id="rId8"/>
    <p:sldId id="273" r:id="rId9"/>
    <p:sldId id="408" r:id="rId10"/>
    <p:sldId id="347" r:id="rId11"/>
    <p:sldId id="406" r:id="rId12"/>
    <p:sldId id="407" r:id="rId13"/>
    <p:sldId id="297" r:id="rId14"/>
    <p:sldId id="299" r:id="rId15"/>
    <p:sldId id="332" r:id="rId16"/>
    <p:sldId id="287" r:id="rId17"/>
    <p:sldId id="288" r:id="rId18"/>
    <p:sldId id="289" r:id="rId19"/>
    <p:sldId id="295" r:id="rId20"/>
    <p:sldId id="290" r:id="rId21"/>
    <p:sldId id="300" r:id="rId22"/>
    <p:sldId id="292" r:id="rId23"/>
    <p:sldId id="293" r:id="rId24"/>
    <p:sldId id="294" r:id="rId25"/>
    <p:sldId id="336" r:id="rId26"/>
    <p:sldId id="337" r:id="rId27"/>
    <p:sldId id="404" r:id="rId28"/>
    <p:sldId id="338" r:id="rId29"/>
    <p:sldId id="339" r:id="rId30"/>
    <p:sldId id="405" r:id="rId31"/>
    <p:sldId id="349" r:id="rId32"/>
    <p:sldId id="350" r:id="rId33"/>
    <p:sldId id="330" r:id="rId34"/>
    <p:sldId id="302" r:id="rId35"/>
    <p:sldId id="303" r:id="rId36"/>
    <p:sldId id="310" r:id="rId37"/>
    <p:sldId id="315" r:id="rId38"/>
    <p:sldId id="311" r:id="rId39"/>
    <p:sldId id="312" r:id="rId40"/>
    <p:sldId id="286" r:id="rId41"/>
    <p:sldId id="314" r:id="rId42"/>
    <p:sldId id="304" r:id="rId43"/>
    <p:sldId id="306" r:id="rId44"/>
    <p:sldId id="305" r:id="rId45"/>
    <p:sldId id="275" r:id="rId46"/>
    <p:sldId id="307" r:id="rId47"/>
    <p:sldId id="316" r:id="rId48"/>
    <p:sldId id="321" r:id="rId49"/>
    <p:sldId id="322" r:id="rId50"/>
    <p:sldId id="323" r:id="rId51"/>
    <p:sldId id="324" r:id="rId52"/>
    <p:sldId id="317" r:id="rId53"/>
    <p:sldId id="411" r:id="rId54"/>
    <p:sldId id="409" r:id="rId55"/>
    <p:sldId id="410" r:id="rId56"/>
    <p:sldId id="412" r:id="rId57"/>
    <p:sldId id="413" r:id="rId58"/>
    <p:sldId id="414" r:id="rId59"/>
    <p:sldId id="283" r:id="rId60"/>
    <p:sldId id="276" r:id="rId61"/>
    <p:sldId id="334" r:id="rId62"/>
    <p:sldId id="335" r:id="rId63"/>
    <p:sldId id="277" r:id="rId64"/>
    <p:sldId id="278" r:id="rId65"/>
    <p:sldId id="279" r:id="rId66"/>
    <p:sldId id="280" r:id="rId67"/>
    <p:sldId id="281" r:id="rId68"/>
    <p:sldId id="282" r:id="rId69"/>
    <p:sldId id="333" r:id="rId70"/>
    <p:sldId id="326" r:id="rId71"/>
    <p:sldId id="325" r:id="rId72"/>
    <p:sldId id="284" r:id="rId73"/>
    <p:sldId id="327" r:id="rId74"/>
    <p:sldId id="328" r:id="rId75"/>
    <p:sldId id="329" r:id="rId76"/>
    <p:sldId id="331" r:id="rId77"/>
    <p:sldId id="285" r:id="rId7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020"/>
    <a:srgbClr val="3F3F3F"/>
    <a:srgbClr val="10253A"/>
    <a:srgbClr val="0F54A1"/>
    <a:srgbClr val="146BCD"/>
    <a:srgbClr val="CF00C2"/>
    <a:srgbClr val="AB57FF"/>
    <a:srgbClr val="9933FF"/>
    <a:srgbClr val="6633FF"/>
    <a:srgbClr val="FB0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5" autoAdjust="0"/>
    <p:restoredTop sz="94634"/>
  </p:normalViewPr>
  <p:slideViewPr>
    <p:cSldViewPr>
      <p:cViewPr varScale="1">
        <p:scale>
          <a:sx n="165" d="100"/>
          <a:sy n="165" d="100"/>
        </p:scale>
        <p:origin x="192" y="1008"/>
      </p:cViewPr>
      <p:guideLst>
        <p:guide orient="horz" pos="2160"/>
        <p:guide pos="2880"/>
        <p:guide orient="horz" pos="162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7/17/19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59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61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62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69</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Both</a:t>
            </a:r>
          </a:p>
        </p:txBody>
      </p:sp>
      <p:sp>
        <p:nvSpPr>
          <p:cNvPr id="593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30766" indent="-281064" eaLnBrk="0" hangingPunct="0">
              <a:defRPr sz="2400">
                <a:solidFill>
                  <a:schemeClr val="tx1"/>
                </a:solidFill>
                <a:latin typeface="Calibri" charset="0"/>
                <a:ea typeface="ＭＳ Ｐゴシック" charset="0"/>
              </a:defRPr>
            </a:lvl2pPr>
            <a:lvl3pPr marL="1124255" indent="-224851" eaLnBrk="0" hangingPunct="0">
              <a:defRPr sz="2400">
                <a:solidFill>
                  <a:schemeClr val="tx1"/>
                </a:solidFill>
                <a:latin typeface="Calibri" charset="0"/>
                <a:ea typeface="ＭＳ Ｐゴシック" charset="0"/>
              </a:defRPr>
            </a:lvl3pPr>
            <a:lvl4pPr marL="1573957" indent="-224851" eaLnBrk="0" hangingPunct="0">
              <a:defRPr sz="2400">
                <a:solidFill>
                  <a:schemeClr val="tx1"/>
                </a:solidFill>
                <a:latin typeface="Calibri" charset="0"/>
                <a:ea typeface="ＭＳ Ｐゴシック" charset="0"/>
              </a:defRPr>
            </a:lvl4pPr>
            <a:lvl5pPr marL="2023659" indent="-224851" eaLnBrk="0" hangingPunct="0">
              <a:defRPr sz="2400">
                <a:solidFill>
                  <a:schemeClr val="tx1"/>
                </a:solidFill>
                <a:latin typeface="Calibri" charset="0"/>
                <a:ea typeface="ＭＳ Ｐゴシック" charset="0"/>
              </a:defRPr>
            </a:lvl5pPr>
            <a:lvl6pPr marL="2473361" indent="-224851" eaLnBrk="0" fontAlgn="base" hangingPunct="0">
              <a:spcBef>
                <a:spcPct val="0"/>
              </a:spcBef>
              <a:spcAft>
                <a:spcPct val="0"/>
              </a:spcAft>
              <a:defRPr sz="2400">
                <a:solidFill>
                  <a:schemeClr val="tx1"/>
                </a:solidFill>
                <a:latin typeface="Calibri" charset="0"/>
                <a:ea typeface="ＭＳ Ｐゴシック" charset="0"/>
              </a:defRPr>
            </a:lvl6pPr>
            <a:lvl7pPr marL="2923062" indent="-224851" eaLnBrk="0" fontAlgn="base" hangingPunct="0">
              <a:spcBef>
                <a:spcPct val="0"/>
              </a:spcBef>
              <a:spcAft>
                <a:spcPct val="0"/>
              </a:spcAft>
              <a:defRPr sz="2400">
                <a:solidFill>
                  <a:schemeClr val="tx1"/>
                </a:solidFill>
                <a:latin typeface="Calibri" charset="0"/>
                <a:ea typeface="ＭＳ Ｐゴシック" charset="0"/>
              </a:defRPr>
            </a:lvl7pPr>
            <a:lvl8pPr marL="3372764" indent="-224851" eaLnBrk="0" fontAlgn="base" hangingPunct="0">
              <a:spcBef>
                <a:spcPct val="0"/>
              </a:spcBef>
              <a:spcAft>
                <a:spcPct val="0"/>
              </a:spcAft>
              <a:defRPr sz="2400">
                <a:solidFill>
                  <a:schemeClr val="tx1"/>
                </a:solidFill>
                <a:latin typeface="Calibri" charset="0"/>
                <a:ea typeface="ＭＳ Ｐゴシック" charset="0"/>
              </a:defRPr>
            </a:lvl8pPr>
            <a:lvl9pPr marL="3822466" indent="-224851"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C227CA4-6EDE-9546-B31B-1ABB698C5907}" type="slidenum">
              <a:rPr lang="en-US" sz="1200"/>
              <a:pPr eaLnBrk="1" fontAlgn="base" hangingPunct="1">
                <a:spcBef>
                  <a:spcPct val="0"/>
                </a:spcBef>
                <a:spcAft>
                  <a:spcPct val="0"/>
                </a:spcAft>
              </a:pPr>
              <a:t>75</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178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7/17/19</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file://localhost/Volumes/art/Corporate/Events/2017/Kickoff/PPT/Awards/back_1.jpg"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6" r:link="rId1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4" r:id="rId12"/>
    <p:sldLayoutId id="2147483662" r:id="rId13"/>
    <p:sldLayoutId id="2147483663" r:id="rId14"/>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Refactoring </a:t>
            </a:r>
            <a:br>
              <a:rPr lang="en-US" sz="4400" b="1" dirty="0"/>
            </a:br>
            <a:r>
              <a:rPr lang="en-US" dirty="0">
                <a:solidFill>
                  <a:schemeClr val="bg1">
                    <a:lumMod val="65000"/>
                  </a:schemeClr>
                </a:solidFill>
              </a:rPr>
              <a:t>Continuous Improvement of Your Code Base</a:t>
            </a: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Tree>
    <p:extLst>
      <p:ext uri="{BB962C8B-B14F-4D97-AF65-F5344CB8AC3E}">
        <p14:creationId xmlns:p14="http://schemas.microsoft.com/office/powerpoint/2010/main" val="2884178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51515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57502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145134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cap="all">
                <a:solidFill>
                  <a:schemeClr val="tx1">
                    <a:lumMod val="50000"/>
                    <a:lumOff val="50000"/>
                  </a:schemeClr>
                </a:solidFill>
                <a:latin typeface="+mj-lt"/>
                <a:ea typeface="+mj-ea"/>
                <a:cs typeface="+mj-cs"/>
              </a:rPr>
              <a:t>Example </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208523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396" name="Shape 396"/>
          <p:cNvSpPr/>
          <p:nvPr/>
        </p:nvSpPr>
        <p:spPr>
          <a:xfrm>
            <a:off x="1119496" y="81213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397" name="Shape 397"/>
          <p:cNvSpPr/>
          <p:nvPr/>
        </p:nvSpPr>
        <p:spPr>
          <a:xfrm>
            <a:off x="3016114" y="1886937"/>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398" name="Shape 398"/>
          <p:cNvSpPr/>
          <p:nvPr/>
        </p:nvSpPr>
        <p:spPr>
          <a:xfrm>
            <a:off x="1119496" y="1353553"/>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399" name="Shape 399"/>
          <p:cNvSpPr/>
          <p:nvPr/>
        </p:nvSpPr>
        <p:spPr>
          <a:xfrm>
            <a:off x="1790057" y="196265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0" name="Shape 400"/>
          <p:cNvSpPr/>
          <p:nvPr/>
        </p:nvSpPr>
        <p:spPr>
          <a:xfrm>
            <a:off x="1198745" y="1744518"/>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1" name="Shape 401"/>
          <p:cNvSpPr/>
          <p:nvPr/>
        </p:nvSpPr>
        <p:spPr>
          <a:xfrm>
            <a:off x="1412104" y="2615339"/>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2" name="Shape 402"/>
          <p:cNvSpPr/>
          <p:nvPr/>
        </p:nvSpPr>
        <p:spPr>
          <a:xfrm>
            <a:off x="1478179" y="1205886"/>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3" name="Shape 403"/>
          <p:cNvSpPr/>
          <p:nvPr/>
        </p:nvSpPr>
        <p:spPr>
          <a:xfrm>
            <a:off x="3679816" y="3764330"/>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4" name="Shape 404"/>
          <p:cNvSpPr/>
          <p:nvPr/>
        </p:nvSpPr>
        <p:spPr>
          <a:xfrm>
            <a:off x="772024" y="288452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5" name="Shape 405"/>
          <p:cNvSpPr/>
          <p:nvPr/>
        </p:nvSpPr>
        <p:spPr>
          <a:xfrm>
            <a:off x="1119496" y="338388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6" name="Shape 406"/>
          <p:cNvSpPr/>
          <p:nvPr/>
        </p:nvSpPr>
        <p:spPr>
          <a:xfrm>
            <a:off x="7105769" y="338388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7" name="Shape 407"/>
          <p:cNvSpPr/>
          <p:nvPr/>
        </p:nvSpPr>
        <p:spPr>
          <a:xfrm>
            <a:off x="5325736" y="371654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8" name="Shape 408"/>
          <p:cNvSpPr/>
          <p:nvPr/>
        </p:nvSpPr>
        <p:spPr>
          <a:xfrm>
            <a:off x="2332601" y="545404"/>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09" name="Shape 409"/>
          <p:cNvSpPr/>
          <p:nvPr/>
        </p:nvSpPr>
        <p:spPr>
          <a:xfrm>
            <a:off x="5892664" y="129409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0" name="Shape 410"/>
          <p:cNvSpPr/>
          <p:nvPr/>
        </p:nvSpPr>
        <p:spPr>
          <a:xfrm>
            <a:off x="4021193" y="953453"/>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1" name="Shape 411"/>
          <p:cNvSpPr/>
          <p:nvPr/>
        </p:nvSpPr>
        <p:spPr>
          <a:xfrm>
            <a:off x="3762112" y="288452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2" name="Shape 412"/>
          <p:cNvSpPr/>
          <p:nvPr/>
        </p:nvSpPr>
        <p:spPr>
          <a:xfrm>
            <a:off x="1930265" y="3268028"/>
            <a:ext cx="252105" cy="186591"/>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3" name="Shape 413"/>
          <p:cNvSpPr/>
          <p:nvPr/>
        </p:nvSpPr>
        <p:spPr>
          <a:xfrm>
            <a:off x="1594984" y="2884521"/>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4" name="Shape 414"/>
          <p:cNvSpPr/>
          <p:nvPr/>
        </p:nvSpPr>
        <p:spPr>
          <a:xfrm>
            <a:off x="3699629" y="1883156"/>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5" name="Shape 415"/>
          <p:cNvSpPr/>
          <p:nvPr/>
        </p:nvSpPr>
        <p:spPr>
          <a:xfrm>
            <a:off x="2608004" y="1464287"/>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6" name="Shape 416"/>
          <p:cNvSpPr/>
          <p:nvPr/>
        </p:nvSpPr>
        <p:spPr>
          <a:xfrm>
            <a:off x="1869304" y="2408257"/>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7" name="Shape 417"/>
          <p:cNvSpPr/>
          <p:nvPr/>
        </p:nvSpPr>
        <p:spPr>
          <a:xfrm>
            <a:off x="4350377" y="320234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8" name="Shape 418"/>
          <p:cNvSpPr/>
          <p:nvPr/>
        </p:nvSpPr>
        <p:spPr>
          <a:xfrm>
            <a:off x="5148953" y="540355"/>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19" name="Shape 419"/>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0" name="Shape 420"/>
          <p:cNvSpPr/>
          <p:nvPr/>
        </p:nvSpPr>
        <p:spPr>
          <a:xfrm>
            <a:off x="2332601" y="2290544"/>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1" name="Shape 421"/>
          <p:cNvSpPr/>
          <p:nvPr/>
        </p:nvSpPr>
        <p:spPr>
          <a:xfrm>
            <a:off x="6435209" y="1464287"/>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2" name="Shape 422"/>
          <p:cNvSpPr/>
          <p:nvPr/>
        </p:nvSpPr>
        <p:spPr>
          <a:xfrm>
            <a:off x="2332601" y="2633849"/>
            <a:ext cx="252105"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3" name="Shape 423"/>
          <p:cNvSpPr/>
          <p:nvPr/>
        </p:nvSpPr>
        <p:spPr>
          <a:xfrm>
            <a:off x="2332601" y="2904560"/>
            <a:ext cx="252105"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4" name="Shape 424"/>
          <p:cNvSpPr/>
          <p:nvPr/>
        </p:nvSpPr>
        <p:spPr>
          <a:xfrm>
            <a:off x="6630281" y="2735366"/>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5" name="Shape 425"/>
          <p:cNvSpPr/>
          <p:nvPr/>
        </p:nvSpPr>
        <p:spPr>
          <a:xfrm>
            <a:off x="6436732" y="3268028"/>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6" name="Shape 426"/>
          <p:cNvSpPr/>
          <p:nvPr/>
        </p:nvSpPr>
        <p:spPr>
          <a:xfrm>
            <a:off x="5145905" y="1463291"/>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7" name="Shape 427"/>
          <p:cNvSpPr/>
          <p:nvPr/>
        </p:nvSpPr>
        <p:spPr>
          <a:xfrm>
            <a:off x="2978777"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8" name="Shape 428"/>
          <p:cNvSpPr/>
          <p:nvPr/>
        </p:nvSpPr>
        <p:spPr>
          <a:xfrm>
            <a:off x="4521064" y="3561297"/>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29" name="Shape 429"/>
          <p:cNvSpPr/>
          <p:nvPr/>
        </p:nvSpPr>
        <p:spPr>
          <a:xfrm>
            <a:off x="2978777" y="2478455"/>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0" name="Shape 430"/>
          <p:cNvSpPr/>
          <p:nvPr/>
        </p:nvSpPr>
        <p:spPr>
          <a:xfrm>
            <a:off x="1869304" y="3716546"/>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1" name="Shape 431"/>
          <p:cNvSpPr/>
          <p:nvPr/>
        </p:nvSpPr>
        <p:spPr>
          <a:xfrm>
            <a:off x="6130409" y="3556785"/>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2" name="Shape 432"/>
          <p:cNvSpPr/>
          <p:nvPr/>
        </p:nvSpPr>
        <p:spPr>
          <a:xfrm>
            <a:off x="7276457" y="2173906"/>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3" name="Shape 433"/>
          <p:cNvSpPr/>
          <p:nvPr/>
        </p:nvSpPr>
        <p:spPr>
          <a:xfrm>
            <a:off x="2978777" y="2884521"/>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4" name="Shape 434"/>
          <p:cNvSpPr/>
          <p:nvPr/>
        </p:nvSpPr>
        <p:spPr>
          <a:xfrm>
            <a:off x="4479375" y="1202599"/>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5" name="Shape 435"/>
          <p:cNvSpPr/>
          <p:nvPr/>
        </p:nvSpPr>
        <p:spPr>
          <a:xfrm>
            <a:off x="2978777" y="342594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6" name="Shape 436"/>
          <p:cNvSpPr/>
          <p:nvPr/>
        </p:nvSpPr>
        <p:spPr>
          <a:xfrm>
            <a:off x="1869304" y="141565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7" name="Shape 437"/>
          <p:cNvSpPr/>
          <p:nvPr/>
        </p:nvSpPr>
        <p:spPr>
          <a:xfrm>
            <a:off x="3545705"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8" name="Shape 438"/>
          <p:cNvSpPr/>
          <p:nvPr/>
        </p:nvSpPr>
        <p:spPr>
          <a:xfrm>
            <a:off x="5712833" y="200471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39" name="Shape 439"/>
          <p:cNvSpPr/>
          <p:nvPr/>
        </p:nvSpPr>
        <p:spPr>
          <a:xfrm>
            <a:off x="5650348" y="46192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0" name="Shape 440"/>
          <p:cNvSpPr/>
          <p:nvPr/>
        </p:nvSpPr>
        <p:spPr>
          <a:xfrm>
            <a:off x="1790057" y="947487"/>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1" name="Shape 441"/>
          <p:cNvSpPr/>
          <p:nvPr/>
        </p:nvSpPr>
        <p:spPr>
          <a:xfrm>
            <a:off x="3545705" y="2275422"/>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2" name="Shape 442"/>
          <p:cNvSpPr/>
          <p:nvPr/>
        </p:nvSpPr>
        <p:spPr>
          <a:xfrm>
            <a:off x="2352954" y="1140024"/>
            <a:ext cx="252104" cy="186591"/>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3" name="Shape 443"/>
          <p:cNvSpPr/>
          <p:nvPr/>
        </p:nvSpPr>
        <p:spPr>
          <a:xfrm>
            <a:off x="5712833" y="3493619"/>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4" name="Shape 444"/>
          <p:cNvSpPr/>
          <p:nvPr/>
        </p:nvSpPr>
        <p:spPr>
          <a:xfrm>
            <a:off x="3545705" y="315523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5" name="Shape 445"/>
          <p:cNvSpPr/>
          <p:nvPr/>
        </p:nvSpPr>
        <p:spPr>
          <a:xfrm>
            <a:off x="7843385" y="298603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6" name="Shape 446"/>
          <p:cNvSpPr/>
          <p:nvPr/>
        </p:nvSpPr>
        <p:spPr>
          <a:xfrm>
            <a:off x="3545705" y="653150"/>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7" name="Shape 447"/>
          <p:cNvSpPr/>
          <p:nvPr/>
        </p:nvSpPr>
        <p:spPr>
          <a:xfrm>
            <a:off x="7709273" y="2472877"/>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8" name="Shape 448"/>
          <p:cNvSpPr/>
          <p:nvPr/>
        </p:nvSpPr>
        <p:spPr>
          <a:xfrm>
            <a:off x="4112633" y="141565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49" name="Shape 449"/>
          <p:cNvSpPr/>
          <p:nvPr/>
        </p:nvSpPr>
        <p:spPr>
          <a:xfrm>
            <a:off x="6279761" y="2363139"/>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0" name="Shape 450"/>
          <p:cNvSpPr/>
          <p:nvPr/>
        </p:nvSpPr>
        <p:spPr>
          <a:xfrm>
            <a:off x="4112633" y="202475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1" name="Shape 451"/>
          <p:cNvSpPr/>
          <p:nvPr/>
        </p:nvSpPr>
        <p:spPr>
          <a:xfrm>
            <a:off x="4112633" y="229546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2" name="Shape 452"/>
          <p:cNvSpPr/>
          <p:nvPr/>
        </p:nvSpPr>
        <p:spPr>
          <a:xfrm>
            <a:off x="6240136" y="947487"/>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3" name="Shape 453"/>
          <p:cNvSpPr/>
          <p:nvPr/>
        </p:nvSpPr>
        <p:spPr>
          <a:xfrm>
            <a:off x="7886056" y="756923"/>
            <a:ext cx="252104" cy="186591"/>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4" name="Shape 454"/>
          <p:cNvSpPr/>
          <p:nvPr/>
        </p:nvSpPr>
        <p:spPr>
          <a:xfrm>
            <a:off x="6217276" y="1903195"/>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5" name="Shape 455"/>
          <p:cNvSpPr/>
          <p:nvPr/>
        </p:nvSpPr>
        <p:spPr>
          <a:xfrm>
            <a:off x="4112633" y="344598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6" name="Shape 456"/>
          <p:cNvSpPr/>
          <p:nvPr/>
        </p:nvSpPr>
        <p:spPr>
          <a:xfrm>
            <a:off x="4838057"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7" name="Shape 457"/>
          <p:cNvSpPr/>
          <p:nvPr/>
        </p:nvSpPr>
        <p:spPr>
          <a:xfrm>
            <a:off x="6602849" y="1202599"/>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8" name="Shape 458"/>
          <p:cNvSpPr/>
          <p:nvPr/>
        </p:nvSpPr>
        <p:spPr>
          <a:xfrm>
            <a:off x="6624184" y="753671"/>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59" name="Shape 459"/>
          <p:cNvSpPr/>
          <p:nvPr/>
        </p:nvSpPr>
        <p:spPr>
          <a:xfrm>
            <a:off x="4838057" y="1734001"/>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0" name="Shape 460"/>
          <p:cNvSpPr/>
          <p:nvPr/>
        </p:nvSpPr>
        <p:spPr>
          <a:xfrm>
            <a:off x="7544681" y="3716546"/>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1" name="Shape 461"/>
          <p:cNvSpPr/>
          <p:nvPr/>
        </p:nvSpPr>
        <p:spPr>
          <a:xfrm>
            <a:off x="6942701" y="1003347"/>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2" name="Shape 462"/>
          <p:cNvSpPr/>
          <p:nvPr/>
        </p:nvSpPr>
        <p:spPr>
          <a:xfrm>
            <a:off x="4838057" y="2613810"/>
            <a:ext cx="252105"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3" name="Shape 463"/>
          <p:cNvSpPr/>
          <p:nvPr/>
        </p:nvSpPr>
        <p:spPr>
          <a:xfrm>
            <a:off x="5321164" y="1835518"/>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4" name="Shape 464"/>
          <p:cNvSpPr/>
          <p:nvPr/>
        </p:nvSpPr>
        <p:spPr>
          <a:xfrm>
            <a:off x="4838057" y="3155231"/>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5" name="Shape 465"/>
          <p:cNvSpPr/>
          <p:nvPr/>
        </p:nvSpPr>
        <p:spPr>
          <a:xfrm>
            <a:off x="6880216" y="247287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6" name="Shape 466"/>
          <p:cNvSpPr/>
          <p:nvPr/>
        </p:nvSpPr>
        <p:spPr>
          <a:xfrm>
            <a:off x="5496425"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7" name="Shape 467"/>
          <p:cNvSpPr/>
          <p:nvPr/>
        </p:nvSpPr>
        <p:spPr>
          <a:xfrm>
            <a:off x="2616065" y="3383882"/>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8" name="Shape 468"/>
          <p:cNvSpPr/>
          <p:nvPr/>
        </p:nvSpPr>
        <p:spPr>
          <a:xfrm>
            <a:off x="5496425" y="1395613"/>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69" name="Shape 469"/>
          <p:cNvSpPr/>
          <p:nvPr/>
        </p:nvSpPr>
        <p:spPr>
          <a:xfrm>
            <a:off x="2352954" y="319336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0" name="Shape 470"/>
          <p:cNvSpPr/>
          <p:nvPr/>
        </p:nvSpPr>
        <p:spPr>
          <a:xfrm>
            <a:off x="7839253" y="13580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1" name="Shape 471"/>
          <p:cNvSpPr/>
          <p:nvPr/>
        </p:nvSpPr>
        <p:spPr>
          <a:xfrm>
            <a:off x="5496425" y="2275422"/>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2" name="Shape 472"/>
          <p:cNvSpPr/>
          <p:nvPr/>
        </p:nvSpPr>
        <p:spPr>
          <a:xfrm>
            <a:off x="7221051" y="1358064"/>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3" name="Shape 473"/>
          <p:cNvSpPr/>
          <p:nvPr/>
        </p:nvSpPr>
        <p:spPr>
          <a:xfrm>
            <a:off x="5496425" y="2884521"/>
            <a:ext cx="252105"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4" name="Shape 474"/>
          <p:cNvSpPr/>
          <p:nvPr/>
        </p:nvSpPr>
        <p:spPr>
          <a:xfrm>
            <a:off x="6983849" y="173400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75" name="Shape 475"/>
          <p:cNvSpPr/>
          <p:nvPr/>
        </p:nvSpPr>
        <p:spPr>
          <a:xfrm>
            <a:off x="7839253" y="207690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Tree>
    <p:extLst>
      <p:ext uri="{BB962C8B-B14F-4D97-AF65-F5344CB8AC3E}">
        <p14:creationId xmlns:p14="http://schemas.microsoft.com/office/powerpoint/2010/main" val="1881549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p:nvPr/>
        </p:nvSpPr>
        <p:spPr>
          <a:xfrm>
            <a:off x="1828800" y="4171950"/>
            <a:ext cx="5591141" cy="679590"/>
          </a:xfrm>
          <a:prstGeom prst="rect">
            <a:avLst/>
          </a:prstGeom>
          <a:ln w="3175">
            <a:miter lim="400000"/>
          </a:ln>
          <a:extLst>
            <a:ext uri="{C572A759-6A51-4108-AA02-DFA0A04FC94B}">
              <ma14:wrappingTextBoxFlag xmlns="" xmlns:ma14="http://schemas.microsoft.com/office/mac/drawingml/2011/main" val="1"/>
            </a:ext>
          </a:extLst>
        </p:spPr>
        <p:txBody>
          <a:bodyPr wrap="none" lIns="31709" tIns="31709" rIns="31709" bIns="31709" anchor="ctr">
            <a:spAutoFit/>
          </a:bodyPr>
          <a:lstStyle>
            <a:lvl1pPr>
              <a:defRPr sz="2600" b="1">
                <a:solidFill>
                  <a:schemeClr val="accent1"/>
                </a:solidFill>
                <a:latin typeface="Helvetica"/>
                <a:ea typeface="Helvetica"/>
                <a:cs typeface="Helvetica"/>
                <a:sym typeface="Helvetica"/>
              </a:defRPr>
            </a:lvl1pPr>
          </a:lstStyle>
          <a:p>
            <a:r>
              <a:rPr sz="4000" cap="all" dirty="0">
                <a:solidFill>
                  <a:schemeClr val="bg1">
                    <a:lumMod val="85000"/>
                  </a:schemeClr>
                </a:solidFill>
                <a:latin typeface="+mj-lt"/>
                <a:ea typeface="+mj-ea"/>
                <a:cs typeface="+mj-cs"/>
              </a:rPr>
              <a:t>Step 1: Remove Clutter</a:t>
            </a:r>
          </a:p>
        </p:txBody>
      </p:sp>
      <p:sp>
        <p:nvSpPr>
          <p:cNvPr id="479" name="Shape 479"/>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480" name="Shape 480"/>
          <p:cNvSpPr/>
          <p:nvPr/>
        </p:nvSpPr>
        <p:spPr>
          <a:xfrm>
            <a:off x="1119496" y="81213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1" name="Shape 481"/>
          <p:cNvSpPr/>
          <p:nvPr/>
        </p:nvSpPr>
        <p:spPr>
          <a:xfrm>
            <a:off x="3016114" y="1886937"/>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2" name="Shape 482"/>
          <p:cNvSpPr/>
          <p:nvPr/>
        </p:nvSpPr>
        <p:spPr>
          <a:xfrm>
            <a:off x="1119496" y="1353553"/>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3" name="Shape 483"/>
          <p:cNvSpPr/>
          <p:nvPr/>
        </p:nvSpPr>
        <p:spPr>
          <a:xfrm>
            <a:off x="1790057" y="196265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4" name="Shape 484"/>
          <p:cNvSpPr/>
          <p:nvPr/>
        </p:nvSpPr>
        <p:spPr>
          <a:xfrm>
            <a:off x="1198745" y="1744518"/>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5" name="Shape 485"/>
          <p:cNvSpPr/>
          <p:nvPr/>
        </p:nvSpPr>
        <p:spPr>
          <a:xfrm>
            <a:off x="1412104" y="2615339"/>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6" name="Shape 486"/>
          <p:cNvSpPr/>
          <p:nvPr/>
        </p:nvSpPr>
        <p:spPr>
          <a:xfrm>
            <a:off x="1478179" y="1205886"/>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7" name="Shape 487"/>
          <p:cNvSpPr/>
          <p:nvPr/>
        </p:nvSpPr>
        <p:spPr>
          <a:xfrm>
            <a:off x="3679816" y="3764330"/>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8" name="Shape 488"/>
          <p:cNvSpPr/>
          <p:nvPr/>
        </p:nvSpPr>
        <p:spPr>
          <a:xfrm>
            <a:off x="772024" y="288452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89" name="Shape 489"/>
          <p:cNvSpPr/>
          <p:nvPr/>
        </p:nvSpPr>
        <p:spPr>
          <a:xfrm>
            <a:off x="1119496" y="338388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0" name="Shape 490"/>
          <p:cNvSpPr/>
          <p:nvPr/>
        </p:nvSpPr>
        <p:spPr>
          <a:xfrm>
            <a:off x="7105769" y="338388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1" name="Shape 491"/>
          <p:cNvSpPr/>
          <p:nvPr/>
        </p:nvSpPr>
        <p:spPr>
          <a:xfrm>
            <a:off x="5325736" y="371654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2" name="Shape 492"/>
          <p:cNvSpPr/>
          <p:nvPr/>
        </p:nvSpPr>
        <p:spPr>
          <a:xfrm>
            <a:off x="2332601" y="545404"/>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3" name="Shape 493"/>
          <p:cNvSpPr/>
          <p:nvPr/>
        </p:nvSpPr>
        <p:spPr>
          <a:xfrm>
            <a:off x="5892664" y="129409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4" name="Shape 494"/>
          <p:cNvSpPr/>
          <p:nvPr/>
        </p:nvSpPr>
        <p:spPr>
          <a:xfrm>
            <a:off x="4021193" y="953453"/>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5" name="Shape 495"/>
          <p:cNvSpPr/>
          <p:nvPr/>
        </p:nvSpPr>
        <p:spPr>
          <a:xfrm>
            <a:off x="3762112" y="288452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6" name="Shape 496"/>
          <p:cNvSpPr/>
          <p:nvPr/>
        </p:nvSpPr>
        <p:spPr>
          <a:xfrm>
            <a:off x="1930265" y="3268028"/>
            <a:ext cx="252105" cy="186591"/>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7" name="Shape 497"/>
          <p:cNvSpPr/>
          <p:nvPr/>
        </p:nvSpPr>
        <p:spPr>
          <a:xfrm>
            <a:off x="1594984" y="2884521"/>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8" name="Shape 498"/>
          <p:cNvSpPr/>
          <p:nvPr/>
        </p:nvSpPr>
        <p:spPr>
          <a:xfrm>
            <a:off x="3699629" y="1883156"/>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499" name="Shape 499"/>
          <p:cNvSpPr/>
          <p:nvPr/>
        </p:nvSpPr>
        <p:spPr>
          <a:xfrm>
            <a:off x="2608004" y="1464287"/>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0" name="Shape 500"/>
          <p:cNvSpPr/>
          <p:nvPr/>
        </p:nvSpPr>
        <p:spPr>
          <a:xfrm>
            <a:off x="1869304" y="2408257"/>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1" name="Shape 501"/>
          <p:cNvSpPr/>
          <p:nvPr/>
        </p:nvSpPr>
        <p:spPr>
          <a:xfrm>
            <a:off x="4350377" y="320234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2" name="Shape 502"/>
          <p:cNvSpPr/>
          <p:nvPr/>
        </p:nvSpPr>
        <p:spPr>
          <a:xfrm>
            <a:off x="5148953" y="540355"/>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3" name="Shape 503"/>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4" name="Shape 504"/>
          <p:cNvSpPr/>
          <p:nvPr/>
        </p:nvSpPr>
        <p:spPr>
          <a:xfrm>
            <a:off x="2332601" y="2290544"/>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5" name="Shape 505"/>
          <p:cNvSpPr/>
          <p:nvPr/>
        </p:nvSpPr>
        <p:spPr>
          <a:xfrm>
            <a:off x="6435209" y="1464287"/>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6" name="Shape 506"/>
          <p:cNvSpPr/>
          <p:nvPr/>
        </p:nvSpPr>
        <p:spPr>
          <a:xfrm>
            <a:off x="2332601" y="2633849"/>
            <a:ext cx="252105"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7" name="Shape 507"/>
          <p:cNvSpPr/>
          <p:nvPr/>
        </p:nvSpPr>
        <p:spPr>
          <a:xfrm>
            <a:off x="2332601" y="2904560"/>
            <a:ext cx="252105"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8" name="Shape 508"/>
          <p:cNvSpPr/>
          <p:nvPr/>
        </p:nvSpPr>
        <p:spPr>
          <a:xfrm>
            <a:off x="6630281" y="2735366"/>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09" name="Shape 509"/>
          <p:cNvSpPr/>
          <p:nvPr/>
        </p:nvSpPr>
        <p:spPr>
          <a:xfrm>
            <a:off x="6436732" y="3268028"/>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0" name="Shape 510"/>
          <p:cNvSpPr/>
          <p:nvPr/>
        </p:nvSpPr>
        <p:spPr>
          <a:xfrm>
            <a:off x="5145905" y="1463291"/>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1" name="Shape 511"/>
          <p:cNvSpPr/>
          <p:nvPr/>
        </p:nvSpPr>
        <p:spPr>
          <a:xfrm>
            <a:off x="2978777"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2" name="Shape 512"/>
          <p:cNvSpPr/>
          <p:nvPr/>
        </p:nvSpPr>
        <p:spPr>
          <a:xfrm>
            <a:off x="4521064" y="3561297"/>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3" name="Shape 513"/>
          <p:cNvSpPr/>
          <p:nvPr/>
        </p:nvSpPr>
        <p:spPr>
          <a:xfrm>
            <a:off x="2978777" y="2478455"/>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4" name="Shape 514"/>
          <p:cNvSpPr/>
          <p:nvPr/>
        </p:nvSpPr>
        <p:spPr>
          <a:xfrm>
            <a:off x="1869304" y="3716546"/>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5" name="Shape 515"/>
          <p:cNvSpPr/>
          <p:nvPr/>
        </p:nvSpPr>
        <p:spPr>
          <a:xfrm>
            <a:off x="6130409" y="3556785"/>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6" name="Shape 516"/>
          <p:cNvSpPr/>
          <p:nvPr/>
        </p:nvSpPr>
        <p:spPr>
          <a:xfrm>
            <a:off x="7276457" y="2173906"/>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7" name="Shape 517"/>
          <p:cNvSpPr/>
          <p:nvPr/>
        </p:nvSpPr>
        <p:spPr>
          <a:xfrm>
            <a:off x="2978777" y="2884521"/>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8" name="Shape 518"/>
          <p:cNvSpPr/>
          <p:nvPr/>
        </p:nvSpPr>
        <p:spPr>
          <a:xfrm>
            <a:off x="4479375" y="1202599"/>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19" name="Shape 519"/>
          <p:cNvSpPr/>
          <p:nvPr/>
        </p:nvSpPr>
        <p:spPr>
          <a:xfrm>
            <a:off x="2978777" y="342594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0" name="Shape 520"/>
          <p:cNvSpPr/>
          <p:nvPr/>
        </p:nvSpPr>
        <p:spPr>
          <a:xfrm>
            <a:off x="1869304" y="141565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1" name="Shape 521"/>
          <p:cNvSpPr/>
          <p:nvPr/>
        </p:nvSpPr>
        <p:spPr>
          <a:xfrm>
            <a:off x="3545705"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2" name="Shape 522"/>
          <p:cNvSpPr/>
          <p:nvPr/>
        </p:nvSpPr>
        <p:spPr>
          <a:xfrm>
            <a:off x="5712833" y="200471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3" name="Shape 523"/>
          <p:cNvSpPr/>
          <p:nvPr/>
        </p:nvSpPr>
        <p:spPr>
          <a:xfrm>
            <a:off x="5650348" y="46192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4" name="Shape 524"/>
          <p:cNvSpPr/>
          <p:nvPr/>
        </p:nvSpPr>
        <p:spPr>
          <a:xfrm>
            <a:off x="1790057" y="947487"/>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5" name="Shape 525"/>
          <p:cNvSpPr/>
          <p:nvPr/>
        </p:nvSpPr>
        <p:spPr>
          <a:xfrm>
            <a:off x="3545705" y="2275422"/>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6" name="Shape 526"/>
          <p:cNvSpPr/>
          <p:nvPr/>
        </p:nvSpPr>
        <p:spPr>
          <a:xfrm>
            <a:off x="2352954" y="1140024"/>
            <a:ext cx="252104" cy="186591"/>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7" name="Shape 527"/>
          <p:cNvSpPr/>
          <p:nvPr/>
        </p:nvSpPr>
        <p:spPr>
          <a:xfrm>
            <a:off x="5712833" y="3493619"/>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8" name="Shape 528"/>
          <p:cNvSpPr/>
          <p:nvPr/>
        </p:nvSpPr>
        <p:spPr>
          <a:xfrm>
            <a:off x="3545705" y="315523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29" name="Shape 529"/>
          <p:cNvSpPr/>
          <p:nvPr/>
        </p:nvSpPr>
        <p:spPr>
          <a:xfrm>
            <a:off x="7843385" y="298603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0" name="Shape 530"/>
          <p:cNvSpPr/>
          <p:nvPr/>
        </p:nvSpPr>
        <p:spPr>
          <a:xfrm>
            <a:off x="3545705" y="653150"/>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1" name="Shape 531"/>
          <p:cNvSpPr/>
          <p:nvPr/>
        </p:nvSpPr>
        <p:spPr>
          <a:xfrm>
            <a:off x="7709273" y="2472877"/>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2" name="Shape 532"/>
          <p:cNvSpPr/>
          <p:nvPr/>
        </p:nvSpPr>
        <p:spPr>
          <a:xfrm>
            <a:off x="4112633" y="141565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3" name="Shape 533"/>
          <p:cNvSpPr/>
          <p:nvPr/>
        </p:nvSpPr>
        <p:spPr>
          <a:xfrm>
            <a:off x="6279761" y="2363139"/>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4" name="Shape 534"/>
          <p:cNvSpPr/>
          <p:nvPr/>
        </p:nvSpPr>
        <p:spPr>
          <a:xfrm>
            <a:off x="4112633" y="202475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5" name="Shape 535"/>
          <p:cNvSpPr/>
          <p:nvPr/>
        </p:nvSpPr>
        <p:spPr>
          <a:xfrm>
            <a:off x="4112633" y="229546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6" name="Shape 536"/>
          <p:cNvSpPr/>
          <p:nvPr/>
        </p:nvSpPr>
        <p:spPr>
          <a:xfrm>
            <a:off x="6240136" y="947487"/>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7" name="Shape 537"/>
          <p:cNvSpPr/>
          <p:nvPr/>
        </p:nvSpPr>
        <p:spPr>
          <a:xfrm>
            <a:off x="7886056" y="756923"/>
            <a:ext cx="252104" cy="186591"/>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8" name="Shape 538"/>
          <p:cNvSpPr/>
          <p:nvPr/>
        </p:nvSpPr>
        <p:spPr>
          <a:xfrm>
            <a:off x="6217276" y="1903195"/>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39" name="Shape 539"/>
          <p:cNvSpPr/>
          <p:nvPr/>
        </p:nvSpPr>
        <p:spPr>
          <a:xfrm>
            <a:off x="4112633" y="344598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0" name="Shape 540"/>
          <p:cNvSpPr/>
          <p:nvPr/>
        </p:nvSpPr>
        <p:spPr>
          <a:xfrm>
            <a:off x="4838057"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1" name="Shape 541"/>
          <p:cNvSpPr/>
          <p:nvPr/>
        </p:nvSpPr>
        <p:spPr>
          <a:xfrm>
            <a:off x="6602849" y="1202599"/>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2" name="Shape 542"/>
          <p:cNvSpPr/>
          <p:nvPr/>
        </p:nvSpPr>
        <p:spPr>
          <a:xfrm>
            <a:off x="6624184" y="753671"/>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3" name="Shape 543"/>
          <p:cNvSpPr/>
          <p:nvPr/>
        </p:nvSpPr>
        <p:spPr>
          <a:xfrm>
            <a:off x="4838057" y="1734001"/>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4" name="Shape 544"/>
          <p:cNvSpPr/>
          <p:nvPr/>
        </p:nvSpPr>
        <p:spPr>
          <a:xfrm>
            <a:off x="7544681" y="3716546"/>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5" name="Shape 545"/>
          <p:cNvSpPr/>
          <p:nvPr/>
        </p:nvSpPr>
        <p:spPr>
          <a:xfrm>
            <a:off x="6942701" y="1003347"/>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6" name="Shape 546"/>
          <p:cNvSpPr/>
          <p:nvPr/>
        </p:nvSpPr>
        <p:spPr>
          <a:xfrm>
            <a:off x="4838057" y="2613810"/>
            <a:ext cx="252105"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7" name="Shape 547"/>
          <p:cNvSpPr/>
          <p:nvPr/>
        </p:nvSpPr>
        <p:spPr>
          <a:xfrm>
            <a:off x="5321164" y="1835518"/>
            <a:ext cx="252104"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8" name="Shape 548"/>
          <p:cNvSpPr/>
          <p:nvPr/>
        </p:nvSpPr>
        <p:spPr>
          <a:xfrm>
            <a:off x="4838057" y="3155231"/>
            <a:ext cx="252105"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49" name="Shape 549"/>
          <p:cNvSpPr/>
          <p:nvPr/>
        </p:nvSpPr>
        <p:spPr>
          <a:xfrm>
            <a:off x="6880216" y="247287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0" name="Shape 550"/>
          <p:cNvSpPr/>
          <p:nvPr/>
        </p:nvSpPr>
        <p:spPr>
          <a:xfrm>
            <a:off x="5496425"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1" name="Shape 551"/>
          <p:cNvSpPr/>
          <p:nvPr/>
        </p:nvSpPr>
        <p:spPr>
          <a:xfrm>
            <a:off x="2616065" y="3383882"/>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2" name="Shape 552"/>
          <p:cNvSpPr/>
          <p:nvPr/>
        </p:nvSpPr>
        <p:spPr>
          <a:xfrm>
            <a:off x="5496425" y="1395613"/>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3" name="Shape 553"/>
          <p:cNvSpPr/>
          <p:nvPr/>
        </p:nvSpPr>
        <p:spPr>
          <a:xfrm>
            <a:off x="2352954" y="319336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4" name="Shape 554"/>
          <p:cNvSpPr/>
          <p:nvPr/>
        </p:nvSpPr>
        <p:spPr>
          <a:xfrm>
            <a:off x="7839253" y="13580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5" name="Shape 555"/>
          <p:cNvSpPr/>
          <p:nvPr/>
        </p:nvSpPr>
        <p:spPr>
          <a:xfrm>
            <a:off x="5496425" y="2275422"/>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6" name="Shape 556"/>
          <p:cNvSpPr/>
          <p:nvPr/>
        </p:nvSpPr>
        <p:spPr>
          <a:xfrm>
            <a:off x="7221051" y="1358064"/>
            <a:ext cx="252104" cy="186590"/>
          </a:xfrm>
          <a:prstGeom prst="ellipse">
            <a:avLst/>
          </a:prstGeom>
          <a:solidFill>
            <a:srgbClr val="FF85CC"/>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7" name="Shape 557"/>
          <p:cNvSpPr/>
          <p:nvPr/>
        </p:nvSpPr>
        <p:spPr>
          <a:xfrm>
            <a:off x="5496425" y="2884521"/>
            <a:ext cx="252105" cy="186590"/>
          </a:xfrm>
          <a:prstGeom prst="ellipse">
            <a:avLst/>
          </a:prstGeom>
          <a:solidFill>
            <a:srgbClr val="E424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8" name="Shape 558"/>
          <p:cNvSpPr/>
          <p:nvPr/>
        </p:nvSpPr>
        <p:spPr>
          <a:xfrm>
            <a:off x="6983849" y="1734001"/>
            <a:ext cx="252104" cy="186590"/>
          </a:xfrm>
          <a:prstGeom prst="ellipse">
            <a:avLst/>
          </a:prstGeom>
          <a:solidFill>
            <a:srgbClr val="FF2D1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59" name="Shape 559"/>
          <p:cNvSpPr/>
          <p:nvPr/>
        </p:nvSpPr>
        <p:spPr>
          <a:xfrm>
            <a:off x="7839253" y="207690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Tree>
    <p:extLst>
      <p:ext uri="{BB962C8B-B14F-4D97-AF65-F5344CB8AC3E}">
        <p14:creationId xmlns:p14="http://schemas.microsoft.com/office/powerpoint/2010/main" val="107887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564" name="Shape 564"/>
          <p:cNvSpPr/>
          <p:nvPr/>
        </p:nvSpPr>
        <p:spPr>
          <a:xfrm>
            <a:off x="1119496" y="81213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5" name="Shape 565"/>
          <p:cNvSpPr/>
          <p:nvPr/>
        </p:nvSpPr>
        <p:spPr>
          <a:xfrm>
            <a:off x="3016114" y="1886937"/>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6" name="Shape 566"/>
          <p:cNvSpPr/>
          <p:nvPr/>
        </p:nvSpPr>
        <p:spPr>
          <a:xfrm>
            <a:off x="1119496" y="1353553"/>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7" name="Shape 567"/>
          <p:cNvSpPr/>
          <p:nvPr/>
        </p:nvSpPr>
        <p:spPr>
          <a:xfrm>
            <a:off x="1790057" y="196265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8" name="Shape 568"/>
          <p:cNvSpPr/>
          <p:nvPr/>
        </p:nvSpPr>
        <p:spPr>
          <a:xfrm>
            <a:off x="1198745" y="1744518"/>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9" name="Shape 569"/>
          <p:cNvSpPr/>
          <p:nvPr/>
        </p:nvSpPr>
        <p:spPr>
          <a:xfrm>
            <a:off x="1412104" y="2615339"/>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0" name="Shape 570"/>
          <p:cNvSpPr/>
          <p:nvPr/>
        </p:nvSpPr>
        <p:spPr>
          <a:xfrm>
            <a:off x="1119496" y="338388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1" name="Shape 571"/>
          <p:cNvSpPr/>
          <p:nvPr/>
        </p:nvSpPr>
        <p:spPr>
          <a:xfrm>
            <a:off x="7105769" y="338388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2" name="Shape 572"/>
          <p:cNvSpPr/>
          <p:nvPr/>
        </p:nvSpPr>
        <p:spPr>
          <a:xfrm>
            <a:off x="5325736" y="371654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3" name="Shape 573"/>
          <p:cNvSpPr/>
          <p:nvPr/>
        </p:nvSpPr>
        <p:spPr>
          <a:xfrm>
            <a:off x="2332601" y="545404"/>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4" name="Shape 574"/>
          <p:cNvSpPr/>
          <p:nvPr/>
        </p:nvSpPr>
        <p:spPr>
          <a:xfrm>
            <a:off x="5892664" y="129409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5" name="Shape 575"/>
          <p:cNvSpPr/>
          <p:nvPr/>
        </p:nvSpPr>
        <p:spPr>
          <a:xfrm>
            <a:off x="4021193" y="953453"/>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6" name="Shape 576"/>
          <p:cNvSpPr/>
          <p:nvPr/>
        </p:nvSpPr>
        <p:spPr>
          <a:xfrm>
            <a:off x="3762112" y="288452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7" name="Shape 577"/>
          <p:cNvSpPr/>
          <p:nvPr/>
        </p:nvSpPr>
        <p:spPr>
          <a:xfrm>
            <a:off x="2608004" y="1464287"/>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8" name="Shape 578"/>
          <p:cNvSpPr/>
          <p:nvPr/>
        </p:nvSpPr>
        <p:spPr>
          <a:xfrm>
            <a:off x="1869304" y="2408257"/>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9" name="Shape 579"/>
          <p:cNvSpPr/>
          <p:nvPr/>
        </p:nvSpPr>
        <p:spPr>
          <a:xfrm>
            <a:off x="4350377" y="320234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0" name="Shape 580"/>
          <p:cNvSpPr/>
          <p:nvPr/>
        </p:nvSpPr>
        <p:spPr>
          <a:xfrm>
            <a:off x="5148953" y="540355"/>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1" name="Shape 581"/>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2" name="Shape 582"/>
          <p:cNvSpPr/>
          <p:nvPr/>
        </p:nvSpPr>
        <p:spPr>
          <a:xfrm>
            <a:off x="2332601" y="2290544"/>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3" name="Shape 583"/>
          <p:cNvSpPr/>
          <p:nvPr/>
        </p:nvSpPr>
        <p:spPr>
          <a:xfrm>
            <a:off x="6435209" y="1464287"/>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4" name="Shape 584"/>
          <p:cNvSpPr/>
          <p:nvPr/>
        </p:nvSpPr>
        <p:spPr>
          <a:xfrm>
            <a:off x="6436732" y="3268028"/>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5" name="Shape 585"/>
          <p:cNvSpPr/>
          <p:nvPr/>
        </p:nvSpPr>
        <p:spPr>
          <a:xfrm>
            <a:off x="5145905" y="1463291"/>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6" name="Shape 586"/>
          <p:cNvSpPr/>
          <p:nvPr/>
        </p:nvSpPr>
        <p:spPr>
          <a:xfrm>
            <a:off x="2978777"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7" name="Shape 587"/>
          <p:cNvSpPr/>
          <p:nvPr/>
        </p:nvSpPr>
        <p:spPr>
          <a:xfrm>
            <a:off x="4521064" y="3561297"/>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8" name="Shape 588"/>
          <p:cNvSpPr/>
          <p:nvPr/>
        </p:nvSpPr>
        <p:spPr>
          <a:xfrm>
            <a:off x="2978777" y="2478455"/>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9" name="Shape 589"/>
          <p:cNvSpPr/>
          <p:nvPr/>
        </p:nvSpPr>
        <p:spPr>
          <a:xfrm>
            <a:off x="1869304" y="3716546"/>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0" name="Shape 590"/>
          <p:cNvSpPr/>
          <p:nvPr/>
        </p:nvSpPr>
        <p:spPr>
          <a:xfrm>
            <a:off x="6130409" y="3556785"/>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1" name="Shape 591"/>
          <p:cNvSpPr/>
          <p:nvPr/>
        </p:nvSpPr>
        <p:spPr>
          <a:xfrm>
            <a:off x="2978777" y="342594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2" name="Shape 592"/>
          <p:cNvSpPr/>
          <p:nvPr/>
        </p:nvSpPr>
        <p:spPr>
          <a:xfrm>
            <a:off x="1869304" y="141565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3" name="Shape 593"/>
          <p:cNvSpPr/>
          <p:nvPr/>
        </p:nvSpPr>
        <p:spPr>
          <a:xfrm>
            <a:off x="3545705"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4" name="Shape 594"/>
          <p:cNvSpPr/>
          <p:nvPr/>
        </p:nvSpPr>
        <p:spPr>
          <a:xfrm>
            <a:off x="5712833" y="200471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5" name="Shape 595"/>
          <p:cNvSpPr/>
          <p:nvPr/>
        </p:nvSpPr>
        <p:spPr>
          <a:xfrm>
            <a:off x="5650348" y="46192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6" name="Shape 596"/>
          <p:cNvSpPr/>
          <p:nvPr/>
        </p:nvSpPr>
        <p:spPr>
          <a:xfrm>
            <a:off x="1790057" y="947487"/>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7" name="Shape 597"/>
          <p:cNvSpPr/>
          <p:nvPr/>
        </p:nvSpPr>
        <p:spPr>
          <a:xfrm>
            <a:off x="3545705" y="2275422"/>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8" name="Shape 598"/>
          <p:cNvSpPr/>
          <p:nvPr/>
        </p:nvSpPr>
        <p:spPr>
          <a:xfrm>
            <a:off x="7843385" y="298603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9" name="Shape 599"/>
          <p:cNvSpPr/>
          <p:nvPr/>
        </p:nvSpPr>
        <p:spPr>
          <a:xfrm>
            <a:off x="3545705" y="653150"/>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0" name="Shape 600"/>
          <p:cNvSpPr/>
          <p:nvPr/>
        </p:nvSpPr>
        <p:spPr>
          <a:xfrm>
            <a:off x="7709273" y="2472877"/>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1" name="Shape 601"/>
          <p:cNvSpPr/>
          <p:nvPr/>
        </p:nvSpPr>
        <p:spPr>
          <a:xfrm>
            <a:off x="4112633" y="141565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2" name="Shape 602"/>
          <p:cNvSpPr/>
          <p:nvPr/>
        </p:nvSpPr>
        <p:spPr>
          <a:xfrm>
            <a:off x="6279761" y="2363139"/>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3" name="Shape 603"/>
          <p:cNvSpPr/>
          <p:nvPr/>
        </p:nvSpPr>
        <p:spPr>
          <a:xfrm>
            <a:off x="4112633" y="202475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4" name="Shape 604"/>
          <p:cNvSpPr/>
          <p:nvPr/>
        </p:nvSpPr>
        <p:spPr>
          <a:xfrm>
            <a:off x="4112633" y="229546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5" name="Shape 605"/>
          <p:cNvSpPr/>
          <p:nvPr/>
        </p:nvSpPr>
        <p:spPr>
          <a:xfrm>
            <a:off x="4112633" y="344598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6" name="Shape 606"/>
          <p:cNvSpPr/>
          <p:nvPr/>
        </p:nvSpPr>
        <p:spPr>
          <a:xfrm>
            <a:off x="4838057"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7" name="Shape 607"/>
          <p:cNvSpPr/>
          <p:nvPr/>
        </p:nvSpPr>
        <p:spPr>
          <a:xfrm>
            <a:off x="6602849" y="1202599"/>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8" name="Shape 608"/>
          <p:cNvSpPr/>
          <p:nvPr/>
        </p:nvSpPr>
        <p:spPr>
          <a:xfrm>
            <a:off x="6624184" y="753671"/>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9" name="Shape 609"/>
          <p:cNvSpPr/>
          <p:nvPr/>
        </p:nvSpPr>
        <p:spPr>
          <a:xfrm>
            <a:off x="4838057" y="1734001"/>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0" name="Shape 610"/>
          <p:cNvSpPr/>
          <p:nvPr/>
        </p:nvSpPr>
        <p:spPr>
          <a:xfrm>
            <a:off x="7544681" y="3716546"/>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1" name="Shape 611"/>
          <p:cNvSpPr/>
          <p:nvPr/>
        </p:nvSpPr>
        <p:spPr>
          <a:xfrm>
            <a:off x="6942701" y="1003347"/>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2" name="Shape 612"/>
          <p:cNvSpPr/>
          <p:nvPr/>
        </p:nvSpPr>
        <p:spPr>
          <a:xfrm>
            <a:off x="6880216" y="247287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3" name="Shape 613"/>
          <p:cNvSpPr/>
          <p:nvPr/>
        </p:nvSpPr>
        <p:spPr>
          <a:xfrm>
            <a:off x="5496425"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4" name="Shape 614"/>
          <p:cNvSpPr/>
          <p:nvPr/>
        </p:nvSpPr>
        <p:spPr>
          <a:xfrm>
            <a:off x="2616065" y="3383882"/>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5" name="Shape 615"/>
          <p:cNvSpPr/>
          <p:nvPr/>
        </p:nvSpPr>
        <p:spPr>
          <a:xfrm>
            <a:off x="5496425" y="1395613"/>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6" name="Shape 616"/>
          <p:cNvSpPr/>
          <p:nvPr/>
        </p:nvSpPr>
        <p:spPr>
          <a:xfrm>
            <a:off x="2352954" y="319336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7" name="Shape 617"/>
          <p:cNvSpPr/>
          <p:nvPr/>
        </p:nvSpPr>
        <p:spPr>
          <a:xfrm>
            <a:off x="7839253" y="13580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8" name="Shape 618"/>
          <p:cNvSpPr/>
          <p:nvPr/>
        </p:nvSpPr>
        <p:spPr>
          <a:xfrm>
            <a:off x="5496425" y="2275422"/>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9" name="Shape 619"/>
          <p:cNvSpPr/>
          <p:nvPr/>
        </p:nvSpPr>
        <p:spPr>
          <a:xfrm>
            <a:off x="7839253" y="207690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Tree>
    <p:extLst>
      <p:ext uri="{BB962C8B-B14F-4D97-AF65-F5344CB8AC3E}">
        <p14:creationId xmlns:p14="http://schemas.microsoft.com/office/powerpoint/2010/main" val="21110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nvSpPr>
        <p:spPr>
          <a:xfrm>
            <a:off x="1463049" y="4095750"/>
            <a:ext cx="6489574" cy="679590"/>
          </a:xfrm>
          <a:prstGeom prst="rect">
            <a:avLst/>
          </a:prstGeom>
          <a:ln w="3175">
            <a:miter lim="400000"/>
          </a:ln>
          <a:extLst>
            <a:ext uri="{C572A759-6A51-4108-AA02-DFA0A04FC94B}">
              <ma14:wrappingTextBoxFlag xmlns="" xmlns:ma14="http://schemas.microsoft.com/office/mac/drawingml/2011/main" val="1"/>
            </a:ext>
          </a:extLst>
        </p:spPr>
        <p:txBody>
          <a:bodyPr wrap="none" lIns="31709" tIns="31709" rIns="31709" bIns="31709" anchor="ctr">
            <a:spAutoFit/>
          </a:bodyPr>
          <a:lstStyle>
            <a:lvl1pPr>
              <a:defRPr sz="2600" b="1">
                <a:solidFill>
                  <a:schemeClr val="accent1"/>
                </a:solidFill>
                <a:latin typeface="Helvetica"/>
                <a:ea typeface="Helvetica"/>
                <a:cs typeface="Helvetica"/>
                <a:sym typeface="Helvetica"/>
              </a:defRPr>
            </a:lvl1pPr>
          </a:lstStyle>
          <a:p>
            <a:r>
              <a:rPr sz="4000" cap="all" dirty="0">
                <a:solidFill>
                  <a:schemeClr val="bg1">
                    <a:lumMod val="85000"/>
                  </a:schemeClr>
                </a:solidFill>
                <a:latin typeface="+mj-lt"/>
                <a:ea typeface="+mj-ea"/>
                <a:cs typeface="+mj-cs"/>
              </a:rPr>
              <a:t>Step 2: Split Long Methods</a:t>
            </a:r>
          </a:p>
        </p:txBody>
      </p:sp>
      <p:sp>
        <p:nvSpPr>
          <p:cNvPr id="563" name="Shape 563"/>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564" name="Shape 564"/>
          <p:cNvSpPr/>
          <p:nvPr/>
        </p:nvSpPr>
        <p:spPr>
          <a:xfrm>
            <a:off x="1119496" y="81213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5" name="Shape 565"/>
          <p:cNvSpPr/>
          <p:nvPr/>
        </p:nvSpPr>
        <p:spPr>
          <a:xfrm>
            <a:off x="3016114" y="1886937"/>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6" name="Shape 566"/>
          <p:cNvSpPr/>
          <p:nvPr/>
        </p:nvSpPr>
        <p:spPr>
          <a:xfrm>
            <a:off x="1119496" y="1353553"/>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7" name="Shape 567"/>
          <p:cNvSpPr/>
          <p:nvPr/>
        </p:nvSpPr>
        <p:spPr>
          <a:xfrm>
            <a:off x="1790057" y="196265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8" name="Shape 568"/>
          <p:cNvSpPr/>
          <p:nvPr/>
        </p:nvSpPr>
        <p:spPr>
          <a:xfrm>
            <a:off x="1198745" y="1744518"/>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69" name="Shape 569"/>
          <p:cNvSpPr/>
          <p:nvPr/>
        </p:nvSpPr>
        <p:spPr>
          <a:xfrm>
            <a:off x="1412104" y="2615339"/>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0" name="Shape 570"/>
          <p:cNvSpPr/>
          <p:nvPr/>
        </p:nvSpPr>
        <p:spPr>
          <a:xfrm>
            <a:off x="1119496" y="338388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1" name="Shape 571"/>
          <p:cNvSpPr/>
          <p:nvPr/>
        </p:nvSpPr>
        <p:spPr>
          <a:xfrm>
            <a:off x="7105769" y="338388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2" name="Shape 572"/>
          <p:cNvSpPr/>
          <p:nvPr/>
        </p:nvSpPr>
        <p:spPr>
          <a:xfrm>
            <a:off x="5325736" y="371654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3" name="Shape 573"/>
          <p:cNvSpPr/>
          <p:nvPr/>
        </p:nvSpPr>
        <p:spPr>
          <a:xfrm>
            <a:off x="2332601" y="545404"/>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4" name="Shape 574"/>
          <p:cNvSpPr/>
          <p:nvPr/>
        </p:nvSpPr>
        <p:spPr>
          <a:xfrm>
            <a:off x="5892664" y="129409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5" name="Shape 575"/>
          <p:cNvSpPr/>
          <p:nvPr/>
        </p:nvSpPr>
        <p:spPr>
          <a:xfrm>
            <a:off x="4021193" y="953453"/>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6" name="Shape 576"/>
          <p:cNvSpPr/>
          <p:nvPr/>
        </p:nvSpPr>
        <p:spPr>
          <a:xfrm>
            <a:off x="3762112" y="288452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7" name="Shape 577"/>
          <p:cNvSpPr/>
          <p:nvPr/>
        </p:nvSpPr>
        <p:spPr>
          <a:xfrm>
            <a:off x="2608004" y="1464287"/>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8" name="Shape 578"/>
          <p:cNvSpPr/>
          <p:nvPr/>
        </p:nvSpPr>
        <p:spPr>
          <a:xfrm>
            <a:off x="1869304" y="2408257"/>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79" name="Shape 579"/>
          <p:cNvSpPr/>
          <p:nvPr/>
        </p:nvSpPr>
        <p:spPr>
          <a:xfrm>
            <a:off x="4350377" y="320234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0" name="Shape 580"/>
          <p:cNvSpPr/>
          <p:nvPr/>
        </p:nvSpPr>
        <p:spPr>
          <a:xfrm>
            <a:off x="5148953" y="540355"/>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1" name="Shape 581"/>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2" name="Shape 582"/>
          <p:cNvSpPr/>
          <p:nvPr/>
        </p:nvSpPr>
        <p:spPr>
          <a:xfrm>
            <a:off x="2332601" y="2290544"/>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3" name="Shape 583"/>
          <p:cNvSpPr/>
          <p:nvPr/>
        </p:nvSpPr>
        <p:spPr>
          <a:xfrm>
            <a:off x="6435209" y="1464287"/>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4" name="Shape 584"/>
          <p:cNvSpPr/>
          <p:nvPr/>
        </p:nvSpPr>
        <p:spPr>
          <a:xfrm>
            <a:off x="6436732" y="3268028"/>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5" name="Shape 585"/>
          <p:cNvSpPr/>
          <p:nvPr/>
        </p:nvSpPr>
        <p:spPr>
          <a:xfrm>
            <a:off x="5145905" y="1463291"/>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6" name="Shape 586"/>
          <p:cNvSpPr/>
          <p:nvPr/>
        </p:nvSpPr>
        <p:spPr>
          <a:xfrm>
            <a:off x="2978777"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7" name="Shape 587"/>
          <p:cNvSpPr/>
          <p:nvPr/>
        </p:nvSpPr>
        <p:spPr>
          <a:xfrm>
            <a:off x="4521064" y="3561297"/>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8" name="Shape 588"/>
          <p:cNvSpPr/>
          <p:nvPr/>
        </p:nvSpPr>
        <p:spPr>
          <a:xfrm>
            <a:off x="2978777" y="2478455"/>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89" name="Shape 589"/>
          <p:cNvSpPr/>
          <p:nvPr/>
        </p:nvSpPr>
        <p:spPr>
          <a:xfrm>
            <a:off x="1869304" y="3716546"/>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0" name="Shape 590"/>
          <p:cNvSpPr/>
          <p:nvPr/>
        </p:nvSpPr>
        <p:spPr>
          <a:xfrm>
            <a:off x="6130409" y="3556785"/>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1" name="Shape 591"/>
          <p:cNvSpPr/>
          <p:nvPr/>
        </p:nvSpPr>
        <p:spPr>
          <a:xfrm>
            <a:off x="2978777" y="3425942"/>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2" name="Shape 592"/>
          <p:cNvSpPr/>
          <p:nvPr/>
        </p:nvSpPr>
        <p:spPr>
          <a:xfrm>
            <a:off x="1869304" y="141565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3" name="Shape 593"/>
          <p:cNvSpPr/>
          <p:nvPr/>
        </p:nvSpPr>
        <p:spPr>
          <a:xfrm>
            <a:off x="3545705"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4" name="Shape 594"/>
          <p:cNvSpPr/>
          <p:nvPr/>
        </p:nvSpPr>
        <p:spPr>
          <a:xfrm>
            <a:off x="5712833" y="200471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5" name="Shape 595"/>
          <p:cNvSpPr/>
          <p:nvPr/>
        </p:nvSpPr>
        <p:spPr>
          <a:xfrm>
            <a:off x="5650348" y="46192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6" name="Shape 596"/>
          <p:cNvSpPr/>
          <p:nvPr/>
        </p:nvSpPr>
        <p:spPr>
          <a:xfrm>
            <a:off x="1790057" y="947487"/>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7" name="Shape 597"/>
          <p:cNvSpPr/>
          <p:nvPr/>
        </p:nvSpPr>
        <p:spPr>
          <a:xfrm>
            <a:off x="3545705" y="2275422"/>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8" name="Shape 598"/>
          <p:cNvSpPr/>
          <p:nvPr/>
        </p:nvSpPr>
        <p:spPr>
          <a:xfrm>
            <a:off x="7843385" y="298603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599" name="Shape 599"/>
          <p:cNvSpPr/>
          <p:nvPr/>
        </p:nvSpPr>
        <p:spPr>
          <a:xfrm>
            <a:off x="3545705" y="653150"/>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0" name="Shape 600"/>
          <p:cNvSpPr/>
          <p:nvPr/>
        </p:nvSpPr>
        <p:spPr>
          <a:xfrm>
            <a:off x="7709273" y="2472877"/>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1" name="Shape 601"/>
          <p:cNvSpPr/>
          <p:nvPr/>
        </p:nvSpPr>
        <p:spPr>
          <a:xfrm>
            <a:off x="4112633" y="1415652"/>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2" name="Shape 602"/>
          <p:cNvSpPr/>
          <p:nvPr/>
        </p:nvSpPr>
        <p:spPr>
          <a:xfrm>
            <a:off x="6279761" y="2363139"/>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3" name="Shape 603"/>
          <p:cNvSpPr/>
          <p:nvPr/>
        </p:nvSpPr>
        <p:spPr>
          <a:xfrm>
            <a:off x="4112633" y="202475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4" name="Shape 604"/>
          <p:cNvSpPr/>
          <p:nvPr/>
        </p:nvSpPr>
        <p:spPr>
          <a:xfrm>
            <a:off x="4112633" y="2295461"/>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5" name="Shape 605"/>
          <p:cNvSpPr/>
          <p:nvPr/>
        </p:nvSpPr>
        <p:spPr>
          <a:xfrm>
            <a:off x="4112633" y="344598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6" name="Shape 606"/>
          <p:cNvSpPr/>
          <p:nvPr/>
        </p:nvSpPr>
        <p:spPr>
          <a:xfrm>
            <a:off x="4838057"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7" name="Shape 607"/>
          <p:cNvSpPr/>
          <p:nvPr/>
        </p:nvSpPr>
        <p:spPr>
          <a:xfrm>
            <a:off x="6602849" y="1202599"/>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8" name="Shape 608"/>
          <p:cNvSpPr/>
          <p:nvPr/>
        </p:nvSpPr>
        <p:spPr>
          <a:xfrm>
            <a:off x="6624184" y="753671"/>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09" name="Shape 609"/>
          <p:cNvSpPr/>
          <p:nvPr/>
        </p:nvSpPr>
        <p:spPr>
          <a:xfrm>
            <a:off x="4838057" y="1734001"/>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0" name="Shape 610"/>
          <p:cNvSpPr/>
          <p:nvPr/>
        </p:nvSpPr>
        <p:spPr>
          <a:xfrm>
            <a:off x="7544681" y="3716546"/>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1" name="Shape 611"/>
          <p:cNvSpPr/>
          <p:nvPr/>
        </p:nvSpPr>
        <p:spPr>
          <a:xfrm>
            <a:off x="6942701" y="1003347"/>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2" name="Shape 612"/>
          <p:cNvSpPr/>
          <p:nvPr/>
        </p:nvSpPr>
        <p:spPr>
          <a:xfrm>
            <a:off x="6880216" y="2472877"/>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3" name="Shape 613"/>
          <p:cNvSpPr/>
          <p:nvPr/>
        </p:nvSpPr>
        <p:spPr>
          <a:xfrm>
            <a:off x="5496425" y="854192"/>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4" name="Shape 614"/>
          <p:cNvSpPr/>
          <p:nvPr/>
        </p:nvSpPr>
        <p:spPr>
          <a:xfrm>
            <a:off x="2616065" y="3383882"/>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5" name="Shape 615"/>
          <p:cNvSpPr/>
          <p:nvPr/>
        </p:nvSpPr>
        <p:spPr>
          <a:xfrm>
            <a:off x="5496425" y="1395613"/>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6" name="Shape 616"/>
          <p:cNvSpPr/>
          <p:nvPr/>
        </p:nvSpPr>
        <p:spPr>
          <a:xfrm>
            <a:off x="2352954" y="3193366"/>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7" name="Shape 617"/>
          <p:cNvSpPr/>
          <p:nvPr/>
        </p:nvSpPr>
        <p:spPr>
          <a:xfrm>
            <a:off x="7839253" y="13580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8" name="Shape 618"/>
          <p:cNvSpPr/>
          <p:nvPr/>
        </p:nvSpPr>
        <p:spPr>
          <a:xfrm>
            <a:off x="5496425" y="2275422"/>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9" name="Shape 619"/>
          <p:cNvSpPr/>
          <p:nvPr/>
        </p:nvSpPr>
        <p:spPr>
          <a:xfrm>
            <a:off x="7839253" y="207690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Tree>
    <p:extLst>
      <p:ext uri="{BB962C8B-B14F-4D97-AF65-F5344CB8AC3E}">
        <p14:creationId xmlns:p14="http://schemas.microsoft.com/office/powerpoint/2010/main" val="276541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7600" y="2800350"/>
            <a:ext cx="2590800" cy="533400"/>
          </a:xfrm>
          <a:prstGeom prst="rect">
            <a:avLst/>
          </a:prstGeom>
          <a:solidFill>
            <a:schemeClr val="tx1">
              <a:lumMod val="50000"/>
              <a:lumOff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Rectangle 1"/>
          <p:cNvSpPr/>
          <p:nvPr/>
        </p:nvSpPr>
        <p:spPr>
          <a:xfrm>
            <a:off x="0" y="1428750"/>
            <a:ext cx="9144000" cy="1938992"/>
          </a:xfrm>
          <a:prstGeom prst="rect">
            <a:avLst/>
          </a:prstGeom>
        </p:spPr>
        <p:txBody>
          <a:bodyPr wrap="square">
            <a:spAutoFit/>
          </a:bodyPr>
          <a:lstStyle/>
          <a:p>
            <a:pPr algn="ctr"/>
            <a:r>
              <a:rPr lang="en-US" sz="4000" b="1" dirty="0">
                <a:solidFill>
                  <a:srgbClr val="F2F2F2"/>
                </a:solidFill>
                <a:latin typeface="+mj-lt"/>
                <a:ea typeface="+mj-ea"/>
                <a:cs typeface="+mj-cs"/>
              </a:rPr>
              <a:t>“Our code base is just a big mess, and no one is happy working in it.”</a:t>
            </a:r>
          </a:p>
          <a:p>
            <a:pPr algn="ctr"/>
            <a:r>
              <a:rPr lang="en-US" sz="4000" b="1" dirty="0">
                <a:solidFill>
                  <a:srgbClr val="F2F2F2"/>
                </a:solidFill>
                <a:latin typeface="+mj-lt"/>
                <a:ea typeface="+mj-ea"/>
                <a:cs typeface="+mj-cs"/>
              </a:rPr>
              <a:t>-    </a:t>
            </a:r>
            <a:r>
              <a:rPr lang="en-US" sz="2800" dirty="0">
                <a:solidFill>
                  <a:srgbClr val="F2F2F2"/>
                </a:solidFill>
                <a:latin typeface="Fira Code"/>
                <a:ea typeface="+mj-ea"/>
                <a:cs typeface="Fira Code"/>
              </a:rPr>
              <a:t>REDACTED</a:t>
            </a:r>
          </a:p>
        </p:txBody>
      </p:sp>
    </p:spTree>
    <p:extLst>
      <p:ext uri="{BB962C8B-B14F-4D97-AF65-F5344CB8AC3E}">
        <p14:creationId xmlns:p14="http://schemas.microsoft.com/office/powerpoint/2010/main" val="40423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624" name="Shape 624"/>
          <p:cNvSpPr/>
          <p:nvPr/>
        </p:nvSpPr>
        <p:spPr>
          <a:xfrm>
            <a:off x="1119496" y="81213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25" name="Shape 625"/>
          <p:cNvSpPr/>
          <p:nvPr/>
        </p:nvSpPr>
        <p:spPr>
          <a:xfrm>
            <a:off x="4655939" y="1212447"/>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26" name="Shape 626"/>
          <p:cNvSpPr/>
          <p:nvPr/>
        </p:nvSpPr>
        <p:spPr>
          <a:xfrm>
            <a:off x="6942701" y="1879801"/>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27" name="Shape 627"/>
          <p:cNvSpPr/>
          <p:nvPr/>
        </p:nvSpPr>
        <p:spPr>
          <a:xfrm>
            <a:off x="1790057" y="196265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28" name="Shape 628"/>
          <p:cNvSpPr/>
          <p:nvPr/>
        </p:nvSpPr>
        <p:spPr>
          <a:xfrm>
            <a:off x="4959976" y="2806150"/>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29" name="Shape 629"/>
          <p:cNvSpPr/>
          <p:nvPr/>
        </p:nvSpPr>
        <p:spPr>
          <a:xfrm>
            <a:off x="6758297" y="3286661"/>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0" name="Shape 630"/>
          <p:cNvSpPr/>
          <p:nvPr/>
        </p:nvSpPr>
        <p:spPr>
          <a:xfrm>
            <a:off x="1198745" y="545404"/>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1" name="Shape 631"/>
          <p:cNvSpPr/>
          <p:nvPr/>
        </p:nvSpPr>
        <p:spPr>
          <a:xfrm>
            <a:off x="1119496" y="3286661"/>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2" name="Shape 632"/>
          <p:cNvSpPr/>
          <p:nvPr/>
        </p:nvSpPr>
        <p:spPr>
          <a:xfrm>
            <a:off x="5325736" y="371654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3" name="Shape 633"/>
          <p:cNvSpPr/>
          <p:nvPr/>
        </p:nvSpPr>
        <p:spPr>
          <a:xfrm>
            <a:off x="6337673" y="2896073"/>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4" name="Shape 634"/>
          <p:cNvSpPr/>
          <p:nvPr/>
        </p:nvSpPr>
        <p:spPr>
          <a:xfrm>
            <a:off x="1119496" y="1799503"/>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5" name="Shape 635"/>
          <p:cNvSpPr/>
          <p:nvPr/>
        </p:nvSpPr>
        <p:spPr>
          <a:xfrm>
            <a:off x="5069704" y="2134720"/>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6" name="Shape 636"/>
          <p:cNvSpPr/>
          <p:nvPr/>
        </p:nvSpPr>
        <p:spPr>
          <a:xfrm>
            <a:off x="7260133" y="2288352"/>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7" name="Shape 637"/>
          <p:cNvSpPr/>
          <p:nvPr/>
        </p:nvSpPr>
        <p:spPr>
          <a:xfrm>
            <a:off x="1119496" y="362997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8" name="Shape 638"/>
          <p:cNvSpPr/>
          <p:nvPr/>
        </p:nvSpPr>
        <p:spPr>
          <a:xfrm>
            <a:off x="2157883" y="2574023"/>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39" name="Shape 639"/>
          <p:cNvSpPr/>
          <p:nvPr/>
        </p:nvSpPr>
        <p:spPr>
          <a:xfrm>
            <a:off x="4350377" y="320234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0" name="Shape 640"/>
          <p:cNvSpPr/>
          <p:nvPr/>
        </p:nvSpPr>
        <p:spPr>
          <a:xfrm>
            <a:off x="7709273" y="1212447"/>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1" name="Shape 641"/>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2" name="Shape 642"/>
          <p:cNvSpPr/>
          <p:nvPr/>
        </p:nvSpPr>
        <p:spPr>
          <a:xfrm>
            <a:off x="3914513" y="3193366"/>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3" name="Shape 643"/>
          <p:cNvSpPr/>
          <p:nvPr/>
        </p:nvSpPr>
        <p:spPr>
          <a:xfrm>
            <a:off x="6435209" y="1464287"/>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4" name="Shape 644"/>
          <p:cNvSpPr/>
          <p:nvPr/>
        </p:nvSpPr>
        <p:spPr>
          <a:xfrm>
            <a:off x="5971913" y="535843"/>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5" name="Shape 645"/>
          <p:cNvSpPr/>
          <p:nvPr/>
        </p:nvSpPr>
        <p:spPr>
          <a:xfrm>
            <a:off x="1396865" y="1877578"/>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6" name="Shape 646"/>
          <p:cNvSpPr/>
          <p:nvPr/>
        </p:nvSpPr>
        <p:spPr>
          <a:xfrm>
            <a:off x="4479375" y="81213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7" name="Shape 647"/>
          <p:cNvSpPr/>
          <p:nvPr/>
        </p:nvSpPr>
        <p:spPr>
          <a:xfrm>
            <a:off x="6435209" y="2134720"/>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8" name="Shape 648"/>
          <p:cNvSpPr/>
          <p:nvPr/>
        </p:nvSpPr>
        <p:spPr>
          <a:xfrm>
            <a:off x="1052441" y="2285369"/>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49" name="Shape 649"/>
          <p:cNvSpPr/>
          <p:nvPr/>
        </p:nvSpPr>
        <p:spPr>
          <a:xfrm>
            <a:off x="4112633" y="2699656"/>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0" name="Shape 650"/>
          <p:cNvSpPr/>
          <p:nvPr/>
        </p:nvSpPr>
        <p:spPr>
          <a:xfrm>
            <a:off x="7709273" y="1806191"/>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1" name="Shape 651"/>
          <p:cNvSpPr/>
          <p:nvPr/>
        </p:nvSpPr>
        <p:spPr>
          <a:xfrm>
            <a:off x="3917560" y="362325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2" name="Shape 652"/>
          <p:cNvSpPr/>
          <p:nvPr/>
        </p:nvSpPr>
        <p:spPr>
          <a:xfrm>
            <a:off x="1869304" y="1415652"/>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3" name="Shape 653"/>
          <p:cNvSpPr/>
          <p:nvPr/>
        </p:nvSpPr>
        <p:spPr>
          <a:xfrm>
            <a:off x="3545705" y="112490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4" name="Shape 654"/>
          <p:cNvSpPr/>
          <p:nvPr/>
        </p:nvSpPr>
        <p:spPr>
          <a:xfrm>
            <a:off x="7260133" y="1471250"/>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5" name="Shape 655"/>
          <p:cNvSpPr/>
          <p:nvPr/>
        </p:nvSpPr>
        <p:spPr>
          <a:xfrm>
            <a:off x="1396865" y="1054911"/>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6" name="Shape 656"/>
          <p:cNvSpPr/>
          <p:nvPr/>
        </p:nvSpPr>
        <p:spPr>
          <a:xfrm>
            <a:off x="5148953" y="93846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7" name="Shape 657"/>
          <p:cNvSpPr/>
          <p:nvPr/>
        </p:nvSpPr>
        <p:spPr>
          <a:xfrm>
            <a:off x="6758297" y="2608884"/>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8" name="Shape 658"/>
          <p:cNvSpPr/>
          <p:nvPr/>
        </p:nvSpPr>
        <p:spPr>
          <a:xfrm>
            <a:off x="7544681" y="535843"/>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59" name="Shape 659"/>
          <p:cNvSpPr/>
          <p:nvPr/>
        </p:nvSpPr>
        <p:spPr>
          <a:xfrm>
            <a:off x="2332601" y="1063728"/>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0" name="Shape 660"/>
          <p:cNvSpPr/>
          <p:nvPr/>
        </p:nvSpPr>
        <p:spPr>
          <a:xfrm>
            <a:off x="4561772" y="2574023"/>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1" name="Shape 661"/>
          <p:cNvSpPr/>
          <p:nvPr/>
        </p:nvSpPr>
        <p:spPr>
          <a:xfrm>
            <a:off x="7709273" y="2542207"/>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2" name="Shape 662"/>
          <p:cNvSpPr/>
          <p:nvPr/>
        </p:nvSpPr>
        <p:spPr>
          <a:xfrm>
            <a:off x="2332601" y="2806150"/>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3" name="Shape 663"/>
          <p:cNvSpPr/>
          <p:nvPr/>
        </p:nvSpPr>
        <p:spPr>
          <a:xfrm>
            <a:off x="3694515" y="197087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4" name="Shape 664"/>
          <p:cNvSpPr/>
          <p:nvPr/>
        </p:nvSpPr>
        <p:spPr>
          <a:xfrm>
            <a:off x="7839253" y="847768"/>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5" name="Shape 665"/>
          <p:cNvSpPr/>
          <p:nvPr/>
        </p:nvSpPr>
        <p:spPr>
          <a:xfrm>
            <a:off x="3914513" y="535843"/>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6" name="Shape 666"/>
          <p:cNvSpPr/>
          <p:nvPr/>
        </p:nvSpPr>
        <p:spPr>
          <a:xfrm>
            <a:off x="967097" y="2608884"/>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7" name="Shape 667"/>
          <p:cNvSpPr/>
          <p:nvPr/>
        </p:nvSpPr>
        <p:spPr>
          <a:xfrm>
            <a:off x="5148953" y="1660745"/>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8" name="Shape 668"/>
          <p:cNvSpPr/>
          <p:nvPr/>
        </p:nvSpPr>
        <p:spPr>
          <a:xfrm>
            <a:off x="7093577" y="3025776"/>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9" name="Shape 669"/>
          <p:cNvSpPr/>
          <p:nvPr/>
        </p:nvSpPr>
        <p:spPr>
          <a:xfrm>
            <a:off x="1723001" y="2806150"/>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0" name="Shape 670"/>
          <p:cNvSpPr/>
          <p:nvPr/>
        </p:nvSpPr>
        <p:spPr>
          <a:xfrm>
            <a:off x="5148953" y="3287921"/>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1" name="Shape 671"/>
          <p:cNvSpPr/>
          <p:nvPr/>
        </p:nvSpPr>
        <p:spPr>
          <a:xfrm>
            <a:off x="6942701" y="1003347"/>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2" name="Shape 672"/>
          <p:cNvSpPr/>
          <p:nvPr/>
        </p:nvSpPr>
        <p:spPr>
          <a:xfrm>
            <a:off x="5888092" y="3623251"/>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3" name="Shape 673"/>
          <p:cNvSpPr/>
          <p:nvPr/>
        </p:nvSpPr>
        <p:spPr>
          <a:xfrm>
            <a:off x="1869304" y="3623251"/>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4" name="Shape 674"/>
          <p:cNvSpPr/>
          <p:nvPr/>
        </p:nvSpPr>
        <p:spPr>
          <a:xfrm>
            <a:off x="3777353" y="1666323"/>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5" name="Shape 675"/>
          <p:cNvSpPr/>
          <p:nvPr/>
        </p:nvSpPr>
        <p:spPr>
          <a:xfrm>
            <a:off x="6607861" y="545404"/>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6" name="Shape 676"/>
          <p:cNvSpPr/>
          <p:nvPr/>
        </p:nvSpPr>
        <p:spPr>
          <a:xfrm>
            <a:off x="2157883" y="3286661"/>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7" name="Shape 677"/>
          <p:cNvSpPr/>
          <p:nvPr/>
        </p:nvSpPr>
        <p:spPr>
          <a:xfrm>
            <a:off x="4445948" y="1754040"/>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8" name="Shape 678"/>
          <p:cNvSpPr/>
          <p:nvPr/>
        </p:nvSpPr>
        <p:spPr>
          <a:xfrm>
            <a:off x="7581257" y="3288524"/>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79" name="Shape 679"/>
          <p:cNvSpPr/>
          <p:nvPr/>
        </p:nvSpPr>
        <p:spPr>
          <a:xfrm>
            <a:off x="7263283" y="3623251"/>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 name="Shape 562"/>
          <p:cNvSpPr/>
          <p:nvPr/>
        </p:nvSpPr>
        <p:spPr>
          <a:xfrm>
            <a:off x="0" y="4095750"/>
            <a:ext cx="9144001" cy="679590"/>
          </a:xfrm>
          <a:prstGeom prst="rect">
            <a:avLst/>
          </a:prstGeom>
          <a:ln w="3175">
            <a:miter lim="400000"/>
          </a:ln>
          <a:extLst>
            <a:ext uri="{C572A759-6A51-4108-AA02-DFA0A04FC94B}">
              <ma14:wrappingTextBoxFlag xmlns="" xmlns:ma14="http://schemas.microsoft.com/office/mac/drawingml/2011/main" val="1"/>
            </a:ext>
          </a:extLst>
        </p:spPr>
        <p:txBody>
          <a:bodyPr wrap="square" lIns="31709" tIns="31709" rIns="31709" bIns="31709" anchor="ctr">
            <a:spAutoFit/>
          </a:bodyPr>
          <a:lstStyle>
            <a:lvl1pPr>
              <a:defRPr sz="2600" b="1">
                <a:solidFill>
                  <a:schemeClr val="accent1"/>
                </a:solidFill>
                <a:latin typeface="Helvetica"/>
                <a:ea typeface="Helvetica"/>
                <a:cs typeface="Helvetica"/>
                <a:sym typeface="Helvetica"/>
              </a:defRPr>
            </a:lvl1pPr>
          </a:lstStyle>
          <a:p>
            <a:pPr algn="ctr"/>
            <a:r>
              <a:rPr lang="en-US" sz="4000" cap="all" dirty="0">
                <a:solidFill>
                  <a:schemeClr val="bg1">
                    <a:lumMod val="85000"/>
                  </a:schemeClr>
                </a:solidFill>
                <a:latin typeface="+mj-lt"/>
                <a:ea typeface="+mj-ea"/>
                <a:cs typeface="+mj-cs"/>
              </a:rPr>
              <a:t>Step 3: Split Long Methods (again)</a:t>
            </a:r>
          </a:p>
        </p:txBody>
      </p:sp>
    </p:spTree>
    <p:extLst>
      <p:ext uri="{BB962C8B-B14F-4D97-AF65-F5344CB8AC3E}">
        <p14:creationId xmlns:p14="http://schemas.microsoft.com/office/powerpoint/2010/main" val="36959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p:nvPr/>
        </p:nvSpPr>
        <p:spPr>
          <a:xfrm>
            <a:off x="640169" y="372913"/>
            <a:ext cx="8032130" cy="3729779"/>
          </a:xfrm>
          <a:prstGeom prst="roundRect">
            <a:avLst>
              <a:gd name="adj" fmla="val 15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684" name="Shape 684"/>
          <p:cNvSpPr/>
          <p:nvPr/>
        </p:nvSpPr>
        <p:spPr>
          <a:xfrm>
            <a:off x="1196780" y="2289874"/>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86" name="Shape 686"/>
          <p:cNvSpPr/>
          <p:nvPr/>
        </p:nvSpPr>
        <p:spPr>
          <a:xfrm>
            <a:off x="7260133" y="2284931"/>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87" name="Shape 687"/>
          <p:cNvSpPr/>
          <p:nvPr/>
        </p:nvSpPr>
        <p:spPr>
          <a:xfrm>
            <a:off x="1052441" y="1466245"/>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89" name="Shape 689"/>
          <p:cNvSpPr/>
          <p:nvPr/>
        </p:nvSpPr>
        <p:spPr>
          <a:xfrm>
            <a:off x="6435209" y="1799503"/>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0" name="Shape 690"/>
          <p:cNvSpPr/>
          <p:nvPr/>
        </p:nvSpPr>
        <p:spPr>
          <a:xfrm>
            <a:off x="1198745" y="545404"/>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1" name="Shape 691"/>
          <p:cNvSpPr/>
          <p:nvPr/>
        </p:nvSpPr>
        <p:spPr>
          <a:xfrm>
            <a:off x="1119496" y="3286661"/>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3" name="Shape 693"/>
          <p:cNvSpPr/>
          <p:nvPr/>
        </p:nvSpPr>
        <p:spPr>
          <a:xfrm>
            <a:off x="6337673" y="2896073"/>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4" name="Shape 694"/>
          <p:cNvSpPr/>
          <p:nvPr/>
        </p:nvSpPr>
        <p:spPr>
          <a:xfrm>
            <a:off x="1119496" y="1799503"/>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6" name="Shape 696"/>
          <p:cNvSpPr/>
          <p:nvPr/>
        </p:nvSpPr>
        <p:spPr>
          <a:xfrm>
            <a:off x="7260133" y="1054911"/>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7" name="Shape 697"/>
          <p:cNvSpPr/>
          <p:nvPr/>
        </p:nvSpPr>
        <p:spPr>
          <a:xfrm>
            <a:off x="1119496" y="3629971"/>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8" name="Shape 698"/>
          <p:cNvSpPr/>
          <p:nvPr/>
        </p:nvSpPr>
        <p:spPr>
          <a:xfrm>
            <a:off x="2157883" y="2574023"/>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0" name="Shape 700"/>
          <p:cNvSpPr/>
          <p:nvPr/>
        </p:nvSpPr>
        <p:spPr>
          <a:xfrm>
            <a:off x="6716708" y="3287705"/>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1" name="Shape 701"/>
          <p:cNvSpPr/>
          <p:nvPr/>
        </p:nvSpPr>
        <p:spPr>
          <a:xfrm>
            <a:off x="2332601" y="1754040"/>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3" name="Shape 703"/>
          <p:cNvSpPr/>
          <p:nvPr/>
        </p:nvSpPr>
        <p:spPr>
          <a:xfrm>
            <a:off x="6715624" y="1375704"/>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4" name="Shape 704"/>
          <p:cNvSpPr/>
          <p:nvPr/>
        </p:nvSpPr>
        <p:spPr>
          <a:xfrm>
            <a:off x="6959465" y="530725"/>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5" name="Shape 705"/>
          <p:cNvSpPr/>
          <p:nvPr/>
        </p:nvSpPr>
        <p:spPr>
          <a:xfrm>
            <a:off x="1562490" y="2608884"/>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7" name="Shape 707"/>
          <p:cNvSpPr/>
          <p:nvPr/>
        </p:nvSpPr>
        <p:spPr>
          <a:xfrm>
            <a:off x="6435209" y="2480728"/>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8" name="Shape 708"/>
          <p:cNvSpPr/>
          <p:nvPr/>
        </p:nvSpPr>
        <p:spPr>
          <a:xfrm>
            <a:off x="2157883" y="679153"/>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0" name="Shape 710"/>
          <p:cNvSpPr/>
          <p:nvPr/>
        </p:nvSpPr>
        <p:spPr>
          <a:xfrm>
            <a:off x="7709273" y="1806191"/>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1" name="Shape 711"/>
          <p:cNvSpPr/>
          <p:nvPr/>
        </p:nvSpPr>
        <p:spPr>
          <a:xfrm>
            <a:off x="4445948" y="3702768"/>
            <a:ext cx="252104"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2" name="Shape 712"/>
          <p:cNvSpPr/>
          <p:nvPr/>
        </p:nvSpPr>
        <p:spPr>
          <a:xfrm>
            <a:off x="1643753" y="3026133"/>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4" name="Shape 714"/>
          <p:cNvSpPr/>
          <p:nvPr/>
        </p:nvSpPr>
        <p:spPr>
          <a:xfrm>
            <a:off x="6959465" y="2699656"/>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5" name="Shape 715"/>
          <p:cNvSpPr/>
          <p:nvPr/>
        </p:nvSpPr>
        <p:spPr>
          <a:xfrm>
            <a:off x="1396865" y="1054911"/>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7" name="Shape 717"/>
          <p:cNvSpPr/>
          <p:nvPr/>
        </p:nvSpPr>
        <p:spPr>
          <a:xfrm>
            <a:off x="6435209" y="991195"/>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8" name="Shape 718"/>
          <p:cNvSpPr/>
          <p:nvPr/>
        </p:nvSpPr>
        <p:spPr>
          <a:xfrm>
            <a:off x="686681" y="2159328"/>
            <a:ext cx="252105" cy="186591"/>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9" name="Shape 719"/>
          <p:cNvSpPr/>
          <p:nvPr/>
        </p:nvSpPr>
        <p:spPr>
          <a:xfrm>
            <a:off x="1869304" y="2289874"/>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1" name="Shape 721"/>
          <p:cNvSpPr/>
          <p:nvPr/>
        </p:nvSpPr>
        <p:spPr>
          <a:xfrm>
            <a:off x="7709273" y="2542207"/>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2" name="Shape 722"/>
          <p:cNvSpPr/>
          <p:nvPr/>
        </p:nvSpPr>
        <p:spPr>
          <a:xfrm>
            <a:off x="1790057" y="1709772"/>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4" name="Shape 724"/>
          <p:cNvSpPr/>
          <p:nvPr/>
        </p:nvSpPr>
        <p:spPr>
          <a:xfrm>
            <a:off x="7839253" y="847768"/>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5" name="Shape 725"/>
          <p:cNvSpPr/>
          <p:nvPr/>
        </p:nvSpPr>
        <p:spPr>
          <a:xfrm>
            <a:off x="4280273" y="530725"/>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6" name="Shape 726"/>
          <p:cNvSpPr/>
          <p:nvPr/>
        </p:nvSpPr>
        <p:spPr>
          <a:xfrm>
            <a:off x="967097" y="2608884"/>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8" name="Shape 728"/>
          <p:cNvSpPr/>
          <p:nvPr/>
        </p:nvSpPr>
        <p:spPr>
          <a:xfrm>
            <a:off x="7093577" y="3025776"/>
            <a:ext cx="252104"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9" name="Shape 729"/>
          <p:cNvSpPr/>
          <p:nvPr/>
        </p:nvSpPr>
        <p:spPr>
          <a:xfrm>
            <a:off x="1790057" y="847768"/>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1" name="Shape 731"/>
          <p:cNvSpPr/>
          <p:nvPr/>
        </p:nvSpPr>
        <p:spPr>
          <a:xfrm>
            <a:off x="7573045" y="1379341"/>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2" name="Shape 732"/>
          <p:cNvSpPr/>
          <p:nvPr/>
        </p:nvSpPr>
        <p:spPr>
          <a:xfrm>
            <a:off x="8387453" y="214011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3" name="Shape 733"/>
          <p:cNvSpPr/>
          <p:nvPr/>
        </p:nvSpPr>
        <p:spPr>
          <a:xfrm>
            <a:off x="2082665" y="3286661"/>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nvGrpSpPr>
          <p:cNvPr id="2" name="Group 1"/>
          <p:cNvGrpSpPr/>
          <p:nvPr/>
        </p:nvGrpSpPr>
        <p:grpSpPr>
          <a:xfrm>
            <a:off x="3777353" y="850742"/>
            <a:ext cx="1623705" cy="1048745"/>
            <a:chOff x="3777353" y="850742"/>
            <a:chExt cx="1623705" cy="1048745"/>
          </a:xfrm>
        </p:grpSpPr>
        <p:sp>
          <p:nvSpPr>
            <p:cNvPr id="685" name="Shape 685"/>
            <p:cNvSpPr/>
            <p:nvPr/>
          </p:nvSpPr>
          <p:spPr>
            <a:xfrm>
              <a:off x="4655939" y="1212447"/>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2" name="Shape 692"/>
            <p:cNvSpPr/>
            <p:nvPr/>
          </p:nvSpPr>
          <p:spPr>
            <a:xfrm>
              <a:off x="5148953" y="1278948"/>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9" name="Shape 699"/>
            <p:cNvSpPr/>
            <p:nvPr/>
          </p:nvSpPr>
          <p:spPr>
            <a:xfrm>
              <a:off x="3916359" y="1278948"/>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6" name="Shape 706"/>
            <p:cNvSpPr/>
            <p:nvPr/>
          </p:nvSpPr>
          <p:spPr>
            <a:xfrm>
              <a:off x="4112633" y="850742"/>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3" name="Shape 713"/>
            <p:cNvSpPr/>
            <p:nvPr/>
          </p:nvSpPr>
          <p:spPr>
            <a:xfrm>
              <a:off x="4956048" y="897151"/>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0" name="Shape 720"/>
            <p:cNvSpPr/>
            <p:nvPr/>
          </p:nvSpPr>
          <p:spPr>
            <a:xfrm>
              <a:off x="4637651" y="1712896"/>
              <a:ext cx="252104"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7" name="Shape 727"/>
            <p:cNvSpPr/>
            <p:nvPr/>
          </p:nvSpPr>
          <p:spPr>
            <a:xfrm>
              <a:off x="5148953" y="1660745"/>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4" name="Shape 734"/>
            <p:cNvSpPr/>
            <p:nvPr/>
          </p:nvSpPr>
          <p:spPr>
            <a:xfrm>
              <a:off x="3777353" y="1666323"/>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sp>
        <p:nvSpPr>
          <p:cNvPr id="735" name="Shape 735"/>
          <p:cNvSpPr/>
          <p:nvPr/>
        </p:nvSpPr>
        <p:spPr>
          <a:xfrm>
            <a:off x="7581257" y="2963751"/>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6" name="Shape 736"/>
          <p:cNvSpPr/>
          <p:nvPr/>
        </p:nvSpPr>
        <p:spPr>
          <a:xfrm>
            <a:off x="1962811" y="1400711"/>
            <a:ext cx="252104"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nvGrpSpPr>
          <p:cNvPr id="3" name="Group 2"/>
          <p:cNvGrpSpPr/>
          <p:nvPr/>
        </p:nvGrpSpPr>
        <p:grpSpPr>
          <a:xfrm>
            <a:off x="3914513" y="2429845"/>
            <a:ext cx="1687713" cy="1173497"/>
            <a:chOff x="3914513" y="2429845"/>
            <a:chExt cx="1687713" cy="1173497"/>
          </a:xfrm>
        </p:grpSpPr>
        <p:sp>
          <p:nvSpPr>
            <p:cNvPr id="688" name="Shape 688"/>
            <p:cNvSpPr/>
            <p:nvPr/>
          </p:nvSpPr>
          <p:spPr>
            <a:xfrm>
              <a:off x="4959976" y="2806150"/>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95" name="Shape 695"/>
            <p:cNvSpPr/>
            <p:nvPr/>
          </p:nvSpPr>
          <p:spPr>
            <a:xfrm>
              <a:off x="5350121" y="257402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2" name="Shape 702"/>
            <p:cNvSpPr/>
            <p:nvPr/>
          </p:nvSpPr>
          <p:spPr>
            <a:xfrm>
              <a:off x="3914513" y="3193366"/>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09" name="Shape 709"/>
            <p:cNvSpPr/>
            <p:nvPr/>
          </p:nvSpPr>
          <p:spPr>
            <a:xfrm>
              <a:off x="4112633" y="2699656"/>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16" name="Shape 716"/>
            <p:cNvSpPr/>
            <p:nvPr/>
          </p:nvSpPr>
          <p:spPr>
            <a:xfrm>
              <a:off x="4445948" y="3130733"/>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23" name="Shape 723"/>
            <p:cNvSpPr/>
            <p:nvPr/>
          </p:nvSpPr>
          <p:spPr>
            <a:xfrm>
              <a:off x="4642544" y="2429845"/>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0" name="Shape 730"/>
            <p:cNvSpPr/>
            <p:nvPr/>
          </p:nvSpPr>
          <p:spPr>
            <a:xfrm>
              <a:off x="5246489" y="3202286"/>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7" name="Shape 737"/>
            <p:cNvSpPr/>
            <p:nvPr/>
          </p:nvSpPr>
          <p:spPr>
            <a:xfrm>
              <a:off x="4638954" y="3416751"/>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sp>
        <p:nvSpPr>
          <p:cNvPr id="738" name="Shape 738"/>
          <p:cNvSpPr/>
          <p:nvPr/>
        </p:nvSpPr>
        <p:spPr>
          <a:xfrm>
            <a:off x="7260133" y="1672393"/>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39" name="Shape 739"/>
          <p:cNvSpPr/>
          <p:nvPr/>
        </p:nvSpPr>
        <p:spPr>
          <a:xfrm>
            <a:off x="7263283" y="3623251"/>
            <a:ext cx="252105"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1" name="Shape 562"/>
          <p:cNvSpPr/>
          <p:nvPr/>
        </p:nvSpPr>
        <p:spPr>
          <a:xfrm>
            <a:off x="0" y="4095750"/>
            <a:ext cx="9144001" cy="679590"/>
          </a:xfrm>
          <a:prstGeom prst="rect">
            <a:avLst/>
          </a:prstGeom>
          <a:ln w="3175">
            <a:miter lim="400000"/>
          </a:ln>
          <a:extLst>
            <a:ext uri="{C572A759-6A51-4108-AA02-DFA0A04FC94B}">
              <ma14:wrappingTextBoxFlag xmlns="" xmlns:ma14="http://schemas.microsoft.com/office/mac/drawingml/2011/main" val="1"/>
            </a:ext>
          </a:extLst>
        </p:spPr>
        <p:txBody>
          <a:bodyPr wrap="square" lIns="31709" tIns="31709" rIns="31709" bIns="31709" anchor="ctr">
            <a:spAutoFit/>
          </a:bodyPr>
          <a:lstStyle>
            <a:lvl1pPr>
              <a:defRPr sz="2600" b="1">
                <a:solidFill>
                  <a:schemeClr val="accent1"/>
                </a:solidFill>
                <a:latin typeface="Helvetica"/>
                <a:ea typeface="Helvetica"/>
                <a:cs typeface="Helvetica"/>
                <a:sym typeface="Helvetica"/>
              </a:defRPr>
            </a:lvl1pPr>
          </a:lstStyle>
          <a:p>
            <a:pPr algn="ctr"/>
            <a:r>
              <a:rPr lang="en-US" sz="4000" cap="all" dirty="0">
                <a:solidFill>
                  <a:schemeClr val="bg1">
                    <a:lumMod val="85000"/>
                  </a:schemeClr>
                </a:solidFill>
                <a:latin typeface="+mj-lt"/>
                <a:ea typeface="+mj-ea"/>
                <a:cs typeface="+mj-cs"/>
              </a:rPr>
              <a:t>Step 4: Extract Classes</a:t>
            </a:r>
          </a:p>
        </p:txBody>
      </p:sp>
    </p:spTree>
    <p:extLst>
      <p:ext uri="{BB962C8B-B14F-4D97-AF65-F5344CB8AC3E}">
        <p14:creationId xmlns:p14="http://schemas.microsoft.com/office/powerpoint/2010/main" val="25559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7.067E-6 L -3.88889E-6 0.3112 " pathEditMode="relative" ptsTypes="AA">
                                      <p:cBhvr>
                                        <p:cTn id="6" dur="2000" fill="hold"/>
                                        <p:tgtEl>
                                          <p:spTgt spid="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2.34681E-6 8.64198E-7 L -2.34681E-6 -0.32593 " pathEditMode="relative" ptsTypes="AA">
                                      <p:cBhvr>
                                        <p:cTn id="8" dur="2000" fill="hold"/>
                                        <p:tgtEl>
                                          <p:spTgt spid="3"/>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p:nvPr/>
        </p:nvSpPr>
        <p:spPr>
          <a:xfrm>
            <a:off x="2239146" y="1763216"/>
            <a:ext cx="2157720" cy="2406528"/>
          </a:xfrm>
          <a:prstGeom prst="roundRect">
            <a:avLst>
              <a:gd name="adj" fmla="val 23964"/>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743" name="Shape 743"/>
          <p:cNvSpPr/>
          <p:nvPr/>
        </p:nvSpPr>
        <p:spPr>
          <a:xfrm>
            <a:off x="6676685" y="1763216"/>
            <a:ext cx="1878182" cy="2406528"/>
          </a:xfrm>
          <a:prstGeom prst="roundRect">
            <a:avLst>
              <a:gd name="adj" fmla="val 27531"/>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744" name="Shape 744"/>
          <p:cNvSpPr/>
          <p:nvPr/>
        </p:nvSpPr>
        <p:spPr>
          <a:xfrm>
            <a:off x="640170" y="372913"/>
            <a:ext cx="1034166" cy="3729779"/>
          </a:xfrm>
          <a:prstGeom prst="roundRect">
            <a:avLst>
              <a:gd name="adj" fmla="val 50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746" name="Shape 746"/>
          <p:cNvSpPr/>
          <p:nvPr/>
        </p:nvSpPr>
        <p:spPr>
          <a:xfrm>
            <a:off x="2543394" y="1987219"/>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47" name="Shape 747"/>
          <p:cNvSpPr/>
          <p:nvPr/>
        </p:nvSpPr>
        <p:spPr>
          <a:xfrm>
            <a:off x="3504065" y="3139001"/>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48" name="Shape 748"/>
          <p:cNvSpPr/>
          <p:nvPr/>
        </p:nvSpPr>
        <p:spPr>
          <a:xfrm>
            <a:off x="2979397"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49" name="Shape 749"/>
          <p:cNvSpPr/>
          <p:nvPr/>
        </p:nvSpPr>
        <p:spPr>
          <a:xfrm>
            <a:off x="6809130" y="1983903"/>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0" name="Shape 750"/>
          <p:cNvSpPr/>
          <p:nvPr/>
        </p:nvSpPr>
        <p:spPr>
          <a:xfrm>
            <a:off x="7709273" y="2801741"/>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1" name="Shape 751"/>
          <p:cNvSpPr/>
          <p:nvPr/>
        </p:nvSpPr>
        <p:spPr>
          <a:xfrm>
            <a:off x="6809130" y="3610875"/>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2" name="Shape 752"/>
          <p:cNvSpPr/>
          <p:nvPr/>
        </p:nvSpPr>
        <p:spPr>
          <a:xfrm>
            <a:off x="1046344" y="63272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3" name="Shape 753"/>
          <p:cNvSpPr/>
          <p:nvPr/>
        </p:nvSpPr>
        <p:spPr>
          <a:xfrm>
            <a:off x="350406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4" name="Shape 754"/>
          <p:cNvSpPr/>
          <p:nvPr/>
        </p:nvSpPr>
        <p:spPr>
          <a:xfrm>
            <a:off x="3746482"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5" name="Shape 755"/>
          <p:cNvSpPr/>
          <p:nvPr/>
        </p:nvSpPr>
        <p:spPr>
          <a:xfrm>
            <a:off x="3872534"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6" name="Shape 756"/>
          <p:cNvSpPr/>
          <p:nvPr/>
        </p:nvSpPr>
        <p:spPr>
          <a:xfrm>
            <a:off x="8163437"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7" name="Shape 757"/>
          <p:cNvSpPr/>
          <p:nvPr/>
        </p:nvSpPr>
        <p:spPr>
          <a:xfrm>
            <a:off x="7422761" y="30113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8" name="Shape 758"/>
          <p:cNvSpPr/>
          <p:nvPr/>
        </p:nvSpPr>
        <p:spPr>
          <a:xfrm>
            <a:off x="7826216" y="38437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59" name="Shape 759"/>
          <p:cNvSpPr/>
          <p:nvPr/>
        </p:nvSpPr>
        <p:spPr>
          <a:xfrm>
            <a:off x="1046344" y="368033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0" name="Shape 760"/>
          <p:cNvSpPr/>
          <p:nvPr/>
        </p:nvSpPr>
        <p:spPr>
          <a:xfrm>
            <a:off x="327553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1" name="Shape 761"/>
          <p:cNvSpPr/>
          <p:nvPr/>
        </p:nvSpPr>
        <p:spPr>
          <a:xfrm>
            <a:off x="284567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2" name="Shape 762"/>
          <p:cNvSpPr/>
          <p:nvPr/>
        </p:nvSpPr>
        <p:spPr>
          <a:xfrm>
            <a:off x="2460342"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3" name="Shape 763"/>
          <p:cNvSpPr/>
          <p:nvPr/>
        </p:nvSpPr>
        <p:spPr>
          <a:xfrm>
            <a:off x="7702536"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4" name="Shape 764"/>
          <p:cNvSpPr/>
          <p:nvPr/>
        </p:nvSpPr>
        <p:spPr>
          <a:xfrm>
            <a:off x="7086397" y="313900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5" name="Shape 765"/>
          <p:cNvSpPr/>
          <p:nvPr/>
        </p:nvSpPr>
        <p:spPr>
          <a:xfrm>
            <a:off x="741949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6" name="Shape 766"/>
          <p:cNvSpPr/>
          <p:nvPr/>
        </p:nvSpPr>
        <p:spPr>
          <a:xfrm>
            <a:off x="3978030"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7" name="Shape 767"/>
          <p:cNvSpPr/>
          <p:nvPr/>
        </p:nvSpPr>
        <p:spPr>
          <a:xfrm>
            <a:off x="2385305" y="2917075"/>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8" name="Shape 768"/>
          <p:cNvSpPr/>
          <p:nvPr/>
        </p:nvSpPr>
        <p:spPr>
          <a:xfrm>
            <a:off x="2734250" y="3610875"/>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69" name="Shape 769"/>
          <p:cNvSpPr/>
          <p:nvPr/>
        </p:nvSpPr>
        <p:spPr>
          <a:xfrm>
            <a:off x="8137075"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0" name="Shape 770"/>
          <p:cNvSpPr/>
          <p:nvPr/>
        </p:nvSpPr>
        <p:spPr>
          <a:xfrm>
            <a:off x="7103855" y="2873185"/>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1" name="Shape 771"/>
          <p:cNvSpPr/>
          <p:nvPr/>
        </p:nvSpPr>
        <p:spPr>
          <a:xfrm>
            <a:off x="7146476"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2" name="Shape 772"/>
          <p:cNvSpPr/>
          <p:nvPr/>
        </p:nvSpPr>
        <p:spPr>
          <a:xfrm>
            <a:off x="1046344" y="266446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3" name="Shape 773"/>
          <p:cNvSpPr/>
          <p:nvPr/>
        </p:nvSpPr>
        <p:spPr>
          <a:xfrm>
            <a:off x="237842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4" name="Shape 774"/>
          <p:cNvSpPr/>
          <p:nvPr/>
        </p:nvSpPr>
        <p:spPr>
          <a:xfrm>
            <a:off x="3048530"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5" name="Shape 775"/>
          <p:cNvSpPr/>
          <p:nvPr/>
        </p:nvSpPr>
        <p:spPr>
          <a:xfrm>
            <a:off x="3180002" y="3606519"/>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6" name="Shape 776"/>
          <p:cNvSpPr/>
          <p:nvPr/>
        </p:nvSpPr>
        <p:spPr>
          <a:xfrm>
            <a:off x="7241460" y="2165900"/>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7" name="Shape 777"/>
          <p:cNvSpPr/>
          <p:nvPr/>
        </p:nvSpPr>
        <p:spPr>
          <a:xfrm>
            <a:off x="6715624" y="3072258"/>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8" name="Shape 778"/>
          <p:cNvSpPr/>
          <p:nvPr/>
        </p:nvSpPr>
        <p:spPr>
          <a:xfrm>
            <a:off x="7576484"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79" name="Shape 779"/>
          <p:cNvSpPr/>
          <p:nvPr/>
        </p:nvSpPr>
        <p:spPr>
          <a:xfrm>
            <a:off x="1046344" y="164859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0" name="Shape 780"/>
          <p:cNvSpPr/>
          <p:nvPr/>
        </p:nvSpPr>
        <p:spPr>
          <a:xfrm>
            <a:off x="3804785"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1" name="Shape 781"/>
          <p:cNvSpPr/>
          <p:nvPr/>
        </p:nvSpPr>
        <p:spPr>
          <a:xfrm>
            <a:off x="328079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2" name="Shape 782"/>
          <p:cNvSpPr/>
          <p:nvPr/>
        </p:nvSpPr>
        <p:spPr>
          <a:xfrm>
            <a:off x="4046269"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3" name="Shape 783"/>
          <p:cNvSpPr/>
          <p:nvPr/>
        </p:nvSpPr>
        <p:spPr>
          <a:xfrm>
            <a:off x="7244343" y="1893925"/>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4" name="Shape 784"/>
          <p:cNvSpPr/>
          <p:nvPr/>
        </p:nvSpPr>
        <p:spPr>
          <a:xfrm>
            <a:off x="8123360" y="300484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5" name="Shape 785"/>
          <p:cNvSpPr/>
          <p:nvPr/>
        </p:nvSpPr>
        <p:spPr>
          <a:xfrm>
            <a:off x="820738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6" name="Shape 786"/>
          <p:cNvSpPr/>
          <p:nvPr/>
        </p:nvSpPr>
        <p:spPr>
          <a:xfrm>
            <a:off x="301871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7" name="Shape 787"/>
          <p:cNvSpPr/>
          <p:nvPr/>
        </p:nvSpPr>
        <p:spPr>
          <a:xfrm>
            <a:off x="3975051" y="313900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8" name="Shape 788"/>
          <p:cNvSpPr/>
          <p:nvPr/>
        </p:nvSpPr>
        <p:spPr>
          <a:xfrm>
            <a:off x="3638884"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89" name="Shape 789"/>
          <p:cNvSpPr/>
          <p:nvPr/>
        </p:nvSpPr>
        <p:spPr>
          <a:xfrm>
            <a:off x="7568082"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0" name="Shape 790"/>
          <p:cNvSpPr/>
          <p:nvPr/>
        </p:nvSpPr>
        <p:spPr>
          <a:xfrm>
            <a:off x="7773060" y="3139001"/>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1" name="Shape 791"/>
          <p:cNvSpPr/>
          <p:nvPr/>
        </p:nvSpPr>
        <p:spPr>
          <a:xfrm>
            <a:off x="7989689" y="3606519"/>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2" name="Shape 792"/>
          <p:cNvSpPr/>
          <p:nvPr/>
        </p:nvSpPr>
        <p:spPr>
          <a:xfrm>
            <a:off x="2767432" y="2223275"/>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3" name="Shape 793"/>
          <p:cNvSpPr/>
          <p:nvPr/>
        </p:nvSpPr>
        <p:spPr>
          <a:xfrm>
            <a:off x="2611763"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4" name="Shape 794"/>
          <p:cNvSpPr/>
          <p:nvPr/>
        </p:nvSpPr>
        <p:spPr>
          <a:xfrm>
            <a:off x="3453145" y="3843786"/>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5" name="Shape 795"/>
          <p:cNvSpPr/>
          <p:nvPr/>
        </p:nvSpPr>
        <p:spPr>
          <a:xfrm>
            <a:off x="6886634" y="2222778"/>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6" name="Shape 796"/>
          <p:cNvSpPr/>
          <p:nvPr/>
        </p:nvSpPr>
        <p:spPr>
          <a:xfrm>
            <a:off x="6715624" y="2799048"/>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7" name="Shape 797"/>
          <p:cNvSpPr/>
          <p:nvPr/>
        </p:nvSpPr>
        <p:spPr>
          <a:xfrm>
            <a:off x="692014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8" name="Shape 798"/>
          <p:cNvSpPr/>
          <p:nvPr/>
        </p:nvSpPr>
        <p:spPr>
          <a:xfrm>
            <a:off x="1046344" y="971349"/>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799" name="Shape 799"/>
          <p:cNvSpPr/>
          <p:nvPr/>
        </p:nvSpPr>
        <p:spPr>
          <a:xfrm>
            <a:off x="1046344" y="1309973"/>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00" name="Shape 800"/>
          <p:cNvSpPr/>
          <p:nvPr/>
        </p:nvSpPr>
        <p:spPr>
          <a:xfrm>
            <a:off x="1046344" y="1987219"/>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01" name="Shape 801"/>
          <p:cNvSpPr/>
          <p:nvPr/>
        </p:nvSpPr>
        <p:spPr>
          <a:xfrm>
            <a:off x="1046344" y="2325843"/>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02" name="Shape 802"/>
          <p:cNvSpPr/>
          <p:nvPr/>
        </p:nvSpPr>
        <p:spPr>
          <a:xfrm>
            <a:off x="1046344" y="3003090"/>
            <a:ext cx="252104" cy="186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03" name="Shape 803"/>
          <p:cNvSpPr/>
          <p:nvPr/>
        </p:nvSpPr>
        <p:spPr>
          <a:xfrm>
            <a:off x="1046344" y="3341713"/>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6" name="Shape 562"/>
          <p:cNvSpPr/>
          <p:nvPr/>
        </p:nvSpPr>
        <p:spPr>
          <a:xfrm>
            <a:off x="0" y="4095750"/>
            <a:ext cx="9144001" cy="679590"/>
          </a:xfrm>
          <a:prstGeom prst="rect">
            <a:avLst/>
          </a:prstGeom>
          <a:ln w="3175">
            <a:miter lim="400000"/>
          </a:ln>
          <a:extLst>
            <a:ext uri="{C572A759-6A51-4108-AA02-DFA0A04FC94B}">
              <ma14:wrappingTextBoxFlag xmlns="" xmlns:ma14="http://schemas.microsoft.com/office/mac/drawingml/2011/main" val="1"/>
            </a:ext>
          </a:extLst>
        </p:spPr>
        <p:txBody>
          <a:bodyPr wrap="square" lIns="31709" tIns="31709" rIns="31709" bIns="31709" anchor="ctr">
            <a:spAutoFit/>
          </a:bodyPr>
          <a:lstStyle>
            <a:lvl1pPr>
              <a:defRPr sz="2600" b="1">
                <a:solidFill>
                  <a:schemeClr val="accent1"/>
                </a:solidFill>
                <a:latin typeface="Helvetica"/>
                <a:ea typeface="Helvetica"/>
                <a:cs typeface="Helvetica"/>
                <a:sym typeface="Helvetica"/>
              </a:defRPr>
            </a:lvl1pPr>
          </a:lstStyle>
          <a:p>
            <a:pPr algn="ctr"/>
            <a:r>
              <a:rPr lang="en-US" sz="4000" cap="all" dirty="0">
                <a:solidFill>
                  <a:schemeClr val="bg1">
                    <a:lumMod val="85000"/>
                  </a:schemeClr>
                </a:solidFill>
                <a:latin typeface="+mj-lt"/>
                <a:ea typeface="+mj-ea"/>
                <a:cs typeface="+mj-cs"/>
              </a:rPr>
              <a:t>Step 5: Create Abstraction</a:t>
            </a:r>
          </a:p>
        </p:txBody>
      </p:sp>
    </p:spTree>
    <p:extLst>
      <p:ext uri="{BB962C8B-B14F-4D97-AF65-F5344CB8AC3E}">
        <p14:creationId xmlns:p14="http://schemas.microsoft.com/office/powerpoint/2010/main" val="205517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H="1">
            <a:off x="4191000" y="1352550"/>
            <a:ext cx="533400" cy="53340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248400" y="1352550"/>
            <a:ext cx="609600" cy="60960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06" name="Shape 806"/>
          <p:cNvSpPr/>
          <p:nvPr/>
        </p:nvSpPr>
        <p:spPr>
          <a:xfrm>
            <a:off x="2239146" y="1763216"/>
            <a:ext cx="2157720" cy="2406528"/>
          </a:xfrm>
          <a:prstGeom prst="roundRect">
            <a:avLst>
              <a:gd name="adj" fmla="val 23964"/>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07" name="Shape 807"/>
          <p:cNvSpPr/>
          <p:nvPr/>
        </p:nvSpPr>
        <p:spPr>
          <a:xfrm>
            <a:off x="6676685" y="1763216"/>
            <a:ext cx="1878182" cy="2406528"/>
          </a:xfrm>
          <a:prstGeom prst="roundRect">
            <a:avLst>
              <a:gd name="adj" fmla="val 27531"/>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08" name="Shape 808"/>
          <p:cNvSpPr/>
          <p:nvPr/>
        </p:nvSpPr>
        <p:spPr>
          <a:xfrm>
            <a:off x="640170" y="372913"/>
            <a:ext cx="1034166" cy="3729779"/>
          </a:xfrm>
          <a:prstGeom prst="roundRect">
            <a:avLst>
              <a:gd name="adj" fmla="val 50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10" name="Shape 810"/>
          <p:cNvSpPr/>
          <p:nvPr/>
        </p:nvSpPr>
        <p:spPr>
          <a:xfrm>
            <a:off x="2543394" y="1987219"/>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1" name="Shape 811"/>
          <p:cNvSpPr/>
          <p:nvPr/>
        </p:nvSpPr>
        <p:spPr>
          <a:xfrm>
            <a:off x="3504065" y="3139001"/>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2" name="Shape 812"/>
          <p:cNvSpPr/>
          <p:nvPr/>
        </p:nvSpPr>
        <p:spPr>
          <a:xfrm>
            <a:off x="2979397"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3" name="Shape 813"/>
          <p:cNvSpPr/>
          <p:nvPr/>
        </p:nvSpPr>
        <p:spPr>
          <a:xfrm>
            <a:off x="6809130" y="1983903"/>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4" name="Shape 814"/>
          <p:cNvSpPr/>
          <p:nvPr/>
        </p:nvSpPr>
        <p:spPr>
          <a:xfrm>
            <a:off x="7709273" y="2801741"/>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5" name="Shape 815"/>
          <p:cNvSpPr/>
          <p:nvPr/>
        </p:nvSpPr>
        <p:spPr>
          <a:xfrm>
            <a:off x="6809130" y="3610875"/>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6" name="Shape 816"/>
          <p:cNvSpPr/>
          <p:nvPr/>
        </p:nvSpPr>
        <p:spPr>
          <a:xfrm>
            <a:off x="1046344" y="63272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7" name="Shape 817"/>
          <p:cNvSpPr/>
          <p:nvPr/>
        </p:nvSpPr>
        <p:spPr>
          <a:xfrm>
            <a:off x="350406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8" name="Shape 818"/>
          <p:cNvSpPr/>
          <p:nvPr/>
        </p:nvSpPr>
        <p:spPr>
          <a:xfrm>
            <a:off x="3746482"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19" name="Shape 819"/>
          <p:cNvSpPr/>
          <p:nvPr/>
        </p:nvSpPr>
        <p:spPr>
          <a:xfrm>
            <a:off x="3872534"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0" name="Shape 820"/>
          <p:cNvSpPr/>
          <p:nvPr/>
        </p:nvSpPr>
        <p:spPr>
          <a:xfrm>
            <a:off x="8163437"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1" name="Shape 821"/>
          <p:cNvSpPr/>
          <p:nvPr/>
        </p:nvSpPr>
        <p:spPr>
          <a:xfrm>
            <a:off x="7422761" y="30113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2" name="Shape 822"/>
          <p:cNvSpPr/>
          <p:nvPr/>
        </p:nvSpPr>
        <p:spPr>
          <a:xfrm>
            <a:off x="7826216" y="38437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3" name="Shape 823"/>
          <p:cNvSpPr/>
          <p:nvPr/>
        </p:nvSpPr>
        <p:spPr>
          <a:xfrm>
            <a:off x="1046344" y="368033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4" name="Shape 824"/>
          <p:cNvSpPr/>
          <p:nvPr/>
        </p:nvSpPr>
        <p:spPr>
          <a:xfrm>
            <a:off x="327553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5" name="Shape 825"/>
          <p:cNvSpPr/>
          <p:nvPr/>
        </p:nvSpPr>
        <p:spPr>
          <a:xfrm>
            <a:off x="284567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6" name="Shape 826"/>
          <p:cNvSpPr/>
          <p:nvPr/>
        </p:nvSpPr>
        <p:spPr>
          <a:xfrm>
            <a:off x="2460342"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7" name="Shape 827"/>
          <p:cNvSpPr/>
          <p:nvPr/>
        </p:nvSpPr>
        <p:spPr>
          <a:xfrm>
            <a:off x="7702536"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8" name="Shape 828"/>
          <p:cNvSpPr/>
          <p:nvPr/>
        </p:nvSpPr>
        <p:spPr>
          <a:xfrm>
            <a:off x="7086397" y="313900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29" name="Shape 829"/>
          <p:cNvSpPr/>
          <p:nvPr/>
        </p:nvSpPr>
        <p:spPr>
          <a:xfrm>
            <a:off x="741949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0" name="Shape 830"/>
          <p:cNvSpPr/>
          <p:nvPr/>
        </p:nvSpPr>
        <p:spPr>
          <a:xfrm>
            <a:off x="3978030"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1" name="Shape 831"/>
          <p:cNvSpPr/>
          <p:nvPr/>
        </p:nvSpPr>
        <p:spPr>
          <a:xfrm>
            <a:off x="2385305" y="2917075"/>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2" name="Shape 832"/>
          <p:cNvSpPr/>
          <p:nvPr/>
        </p:nvSpPr>
        <p:spPr>
          <a:xfrm>
            <a:off x="2734250" y="3610875"/>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3" name="Shape 833"/>
          <p:cNvSpPr/>
          <p:nvPr/>
        </p:nvSpPr>
        <p:spPr>
          <a:xfrm>
            <a:off x="8137075"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4" name="Shape 834"/>
          <p:cNvSpPr/>
          <p:nvPr/>
        </p:nvSpPr>
        <p:spPr>
          <a:xfrm>
            <a:off x="7103855" y="2873185"/>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5" name="Shape 835"/>
          <p:cNvSpPr/>
          <p:nvPr/>
        </p:nvSpPr>
        <p:spPr>
          <a:xfrm>
            <a:off x="7146476"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6" name="Shape 836"/>
          <p:cNvSpPr/>
          <p:nvPr/>
        </p:nvSpPr>
        <p:spPr>
          <a:xfrm>
            <a:off x="1046344" y="266446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7" name="Shape 837"/>
          <p:cNvSpPr/>
          <p:nvPr/>
        </p:nvSpPr>
        <p:spPr>
          <a:xfrm>
            <a:off x="237842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8" name="Shape 838"/>
          <p:cNvSpPr/>
          <p:nvPr/>
        </p:nvSpPr>
        <p:spPr>
          <a:xfrm>
            <a:off x="3048530"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39" name="Shape 839"/>
          <p:cNvSpPr/>
          <p:nvPr/>
        </p:nvSpPr>
        <p:spPr>
          <a:xfrm>
            <a:off x="3180002" y="3606519"/>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0" name="Shape 840"/>
          <p:cNvSpPr/>
          <p:nvPr/>
        </p:nvSpPr>
        <p:spPr>
          <a:xfrm>
            <a:off x="7241460" y="2165900"/>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1" name="Shape 841"/>
          <p:cNvSpPr/>
          <p:nvPr/>
        </p:nvSpPr>
        <p:spPr>
          <a:xfrm>
            <a:off x="6715624" y="3072258"/>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2" name="Shape 842"/>
          <p:cNvSpPr/>
          <p:nvPr/>
        </p:nvSpPr>
        <p:spPr>
          <a:xfrm>
            <a:off x="7576484"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3" name="Shape 843"/>
          <p:cNvSpPr/>
          <p:nvPr/>
        </p:nvSpPr>
        <p:spPr>
          <a:xfrm>
            <a:off x="1046344" y="164859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4" name="Shape 844"/>
          <p:cNvSpPr/>
          <p:nvPr/>
        </p:nvSpPr>
        <p:spPr>
          <a:xfrm>
            <a:off x="3804785"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5" name="Shape 845"/>
          <p:cNvSpPr/>
          <p:nvPr/>
        </p:nvSpPr>
        <p:spPr>
          <a:xfrm>
            <a:off x="328079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6" name="Shape 846"/>
          <p:cNvSpPr/>
          <p:nvPr/>
        </p:nvSpPr>
        <p:spPr>
          <a:xfrm>
            <a:off x="4046269"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7" name="Shape 847"/>
          <p:cNvSpPr/>
          <p:nvPr/>
        </p:nvSpPr>
        <p:spPr>
          <a:xfrm>
            <a:off x="7244343" y="1893925"/>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8" name="Shape 848"/>
          <p:cNvSpPr/>
          <p:nvPr/>
        </p:nvSpPr>
        <p:spPr>
          <a:xfrm>
            <a:off x="8123360" y="300484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49" name="Shape 849"/>
          <p:cNvSpPr/>
          <p:nvPr/>
        </p:nvSpPr>
        <p:spPr>
          <a:xfrm>
            <a:off x="820738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0" name="Shape 850"/>
          <p:cNvSpPr/>
          <p:nvPr/>
        </p:nvSpPr>
        <p:spPr>
          <a:xfrm>
            <a:off x="301871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1" name="Shape 851"/>
          <p:cNvSpPr/>
          <p:nvPr/>
        </p:nvSpPr>
        <p:spPr>
          <a:xfrm>
            <a:off x="3975051" y="313900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2" name="Shape 852"/>
          <p:cNvSpPr/>
          <p:nvPr/>
        </p:nvSpPr>
        <p:spPr>
          <a:xfrm>
            <a:off x="3638884"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3" name="Shape 853"/>
          <p:cNvSpPr/>
          <p:nvPr/>
        </p:nvSpPr>
        <p:spPr>
          <a:xfrm>
            <a:off x="7568082"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4" name="Shape 854"/>
          <p:cNvSpPr/>
          <p:nvPr/>
        </p:nvSpPr>
        <p:spPr>
          <a:xfrm>
            <a:off x="7773060" y="3139001"/>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5" name="Shape 855"/>
          <p:cNvSpPr/>
          <p:nvPr/>
        </p:nvSpPr>
        <p:spPr>
          <a:xfrm>
            <a:off x="7989689" y="3606519"/>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6" name="Shape 856"/>
          <p:cNvSpPr/>
          <p:nvPr/>
        </p:nvSpPr>
        <p:spPr>
          <a:xfrm>
            <a:off x="2767432" y="2223275"/>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7" name="Shape 857"/>
          <p:cNvSpPr/>
          <p:nvPr/>
        </p:nvSpPr>
        <p:spPr>
          <a:xfrm>
            <a:off x="2611763"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8" name="Shape 858"/>
          <p:cNvSpPr/>
          <p:nvPr/>
        </p:nvSpPr>
        <p:spPr>
          <a:xfrm>
            <a:off x="3453145" y="3843786"/>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59" name="Shape 859"/>
          <p:cNvSpPr/>
          <p:nvPr/>
        </p:nvSpPr>
        <p:spPr>
          <a:xfrm>
            <a:off x="6886634" y="2222778"/>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0" name="Shape 860"/>
          <p:cNvSpPr/>
          <p:nvPr/>
        </p:nvSpPr>
        <p:spPr>
          <a:xfrm>
            <a:off x="6715624" y="2799048"/>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1" name="Shape 861"/>
          <p:cNvSpPr/>
          <p:nvPr/>
        </p:nvSpPr>
        <p:spPr>
          <a:xfrm>
            <a:off x="692014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2" name="Shape 862"/>
          <p:cNvSpPr/>
          <p:nvPr/>
        </p:nvSpPr>
        <p:spPr>
          <a:xfrm>
            <a:off x="4579745" y="665198"/>
            <a:ext cx="1783966" cy="814390"/>
          </a:xfrm>
          <a:custGeom>
            <a:avLst/>
            <a:gdLst/>
            <a:ahLst/>
            <a:cxnLst>
              <a:cxn ang="0">
                <a:pos x="wd2" y="hd2"/>
              </a:cxn>
              <a:cxn ang="5400000">
                <a:pos x="wd2" y="hd2"/>
              </a:cxn>
              <a:cxn ang="10800000">
                <a:pos x="wd2" y="hd2"/>
              </a:cxn>
              <a:cxn ang="16200000">
                <a:pos x="wd2" y="hd2"/>
              </a:cxn>
            </a:cxnLst>
            <a:rect l="0" t="0" r="r" b="b"/>
            <a:pathLst>
              <a:path w="21600" h="21600" extrusionOk="0">
                <a:moveTo>
                  <a:pt x="21600" y="8392"/>
                </a:moveTo>
                <a:lnTo>
                  <a:pt x="21600" y="13208"/>
                </a:lnTo>
                <a:cubicBezTo>
                  <a:pt x="21600" y="17843"/>
                  <a:pt x="19282" y="21600"/>
                  <a:pt x="16424" y="21600"/>
                </a:cubicBezTo>
                <a:lnTo>
                  <a:pt x="5176" y="21600"/>
                </a:lnTo>
                <a:cubicBezTo>
                  <a:pt x="2318" y="21600"/>
                  <a:pt x="0" y="17843"/>
                  <a:pt x="0" y="13208"/>
                </a:cubicBezTo>
                <a:lnTo>
                  <a:pt x="0" y="8392"/>
                </a:lnTo>
                <a:cubicBezTo>
                  <a:pt x="0" y="3757"/>
                  <a:pt x="2318" y="0"/>
                  <a:pt x="5176" y="0"/>
                </a:cubicBezTo>
                <a:lnTo>
                  <a:pt x="16424" y="0"/>
                </a:lnTo>
                <a:cubicBezTo>
                  <a:pt x="19282" y="0"/>
                  <a:pt x="21600" y="3757"/>
                  <a:pt x="21600" y="8392"/>
                </a:cubicBezTo>
                <a:close/>
              </a:path>
            </a:pathLst>
          </a:cu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63" name="Shape 863"/>
          <p:cNvSpPr/>
          <p:nvPr/>
        </p:nvSpPr>
        <p:spPr>
          <a:xfrm>
            <a:off x="5340234" y="700874"/>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E0E6E0"/>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4" name="Shape 864"/>
          <p:cNvSpPr/>
          <p:nvPr/>
        </p:nvSpPr>
        <p:spPr>
          <a:xfrm>
            <a:off x="5340234" y="971349"/>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B2B2B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5" name="Shape 865"/>
          <p:cNvSpPr/>
          <p:nvPr/>
        </p:nvSpPr>
        <p:spPr>
          <a:xfrm>
            <a:off x="5340234" y="1241825"/>
            <a:ext cx="252104" cy="186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8585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6" name="Shape 866"/>
          <p:cNvSpPr/>
          <p:nvPr/>
        </p:nvSpPr>
        <p:spPr>
          <a:xfrm>
            <a:off x="1031200" y="1131292"/>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E0E6E0"/>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7" name="Shape 867"/>
          <p:cNvSpPr/>
          <p:nvPr/>
        </p:nvSpPr>
        <p:spPr>
          <a:xfrm>
            <a:off x="1031200" y="2165900"/>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B2B2B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68" name="Shape 868"/>
          <p:cNvSpPr/>
          <p:nvPr/>
        </p:nvSpPr>
        <p:spPr>
          <a:xfrm>
            <a:off x="1031200" y="3207945"/>
            <a:ext cx="252104" cy="186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8585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68" name="Shape 562"/>
          <p:cNvSpPr/>
          <p:nvPr/>
        </p:nvSpPr>
        <p:spPr>
          <a:xfrm>
            <a:off x="0" y="4095750"/>
            <a:ext cx="9144001" cy="679590"/>
          </a:xfrm>
          <a:prstGeom prst="rect">
            <a:avLst/>
          </a:prstGeom>
          <a:ln w="3175">
            <a:miter lim="400000"/>
          </a:ln>
          <a:extLst>
            <a:ext uri="{C572A759-6A51-4108-AA02-DFA0A04FC94B}">
              <ma14:wrappingTextBoxFlag xmlns="" xmlns:ma14="http://schemas.microsoft.com/office/mac/drawingml/2011/main" val="1"/>
            </a:ext>
          </a:extLst>
        </p:spPr>
        <p:txBody>
          <a:bodyPr wrap="square" lIns="31709" tIns="31709" rIns="31709" bIns="31709" anchor="ctr">
            <a:spAutoFit/>
          </a:bodyPr>
          <a:lstStyle>
            <a:lvl1pPr>
              <a:defRPr sz="2600" b="1">
                <a:solidFill>
                  <a:schemeClr val="accent1"/>
                </a:solidFill>
                <a:latin typeface="Helvetica"/>
                <a:ea typeface="Helvetica"/>
                <a:cs typeface="Helvetica"/>
                <a:sym typeface="Helvetica"/>
              </a:defRPr>
            </a:lvl1pPr>
          </a:lstStyle>
          <a:p>
            <a:pPr algn="ctr"/>
            <a:r>
              <a:rPr lang="en-US" sz="4000" cap="all" dirty="0">
                <a:solidFill>
                  <a:schemeClr val="bg1">
                    <a:lumMod val="85000"/>
                  </a:schemeClr>
                </a:solidFill>
                <a:latin typeface="+mj-lt"/>
                <a:ea typeface="+mj-ea"/>
                <a:cs typeface="+mj-cs"/>
              </a:rPr>
              <a:t>Step 6: Add New Feature</a:t>
            </a:r>
          </a:p>
        </p:txBody>
      </p:sp>
    </p:spTree>
    <p:extLst>
      <p:ext uri="{BB962C8B-B14F-4D97-AF65-F5344CB8AC3E}">
        <p14:creationId xmlns:p14="http://schemas.microsoft.com/office/powerpoint/2010/main" val="202247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p:cNvCxnSpPr/>
          <p:nvPr/>
        </p:nvCxnSpPr>
        <p:spPr>
          <a:xfrm flipH="1">
            <a:off x="4191000" y="1352550"/>
            <a:ext cx="533400" cy="53340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6248400" y="1352550"/>
            <a:ext cx="609600" cy="60960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86400" y="1438275"/>
            <a:ext cx="0" cy="38100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75" name="Shape 875"/>
          <p:cNvSpPr/>
          <p:nvPr/>
        </p:nvSpPr>
        <p:spPr>
          <a:xfrm>
            <a:off x="2239146" y="1763216"/>
            <a:ext cx="2157720" cy="2406528"/>
          </a:xfrm>
          <a:prstGeom prst="roundRect">
            <a:avLst>
              <a:gd name="adj" fmla="val 23964"/>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76" name="Shape 876"/>
          <p:cNvSpPr/>
          <p:nvPr/>
        </p:nvSpPr>
        <p:spPr>
          <a:xfrm>
            <a:off x="6676685" y="1763216"/>
            <a:ext cx="1878182" cy="2406528"/>
          </a:xfrm>
          <a:prstGeom prst="roundRect">
            <a:avLst>
              <a:gd name="adj" fmla="val 27531"/>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77" name="Shape 877"/>
          <p:cNvSpPr/>
          <p:nvPr/>
        </p:nvSpPr>
        <p:spPr>
          <a:xfrm>
            <a:off x="640170" y="372913"/>
            <a:ext cx="1034166" cy="3729779"/>
          </a:xfrm>
          <a:prstGeom prst="roundRect">
            <a:avLst>
              <a:gd name="adj" fmla="val 50000"/>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879" name="Shape 879"/>
          <p:cNvSpPr/>
          <p:nvPr/>
        </p:nvSpPr>
        <p:spPr>
          <a:xfrm>
            <a:off x="2543394" y="1987219"/>
            <a:ext cx="252104"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0" name="Shape 880"/>
          <p:cNvSpPr/>
          <p:nvPr/>
        </p:nvSpPr>
        <p:spPr>
          <a:xfrm>
            <a:off x="3504065" y="3139001"/>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1" name="Shape 881"/>
          <p:cNvSpPr/>
          <p:nvPr/>
        </p:nvSpPr>
        <p:spPr>
          <a:xfrm>
            <a:off x="2979397"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2" name="Shape 882"/>
          <p:cNvSpPr/>
          <p:nvPr/>
        </p:nvSpPr>
        <p:spPr>
          <a:xfrm>
            <a:off x="6809130" y="1983903"/>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3" name="Shape 883"/>
          <p:cNvSpPr/>
          <p:nvPr/>
        </p:nvSpPr>
        <p:spPr>
          <a:xfrm>
            <a:off x="7709273" y="2801741"/>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4" name="Shape 884"/>
          <p:cNvSpPr/>
          <p:nvPr/>
        </p:nvSpPr>
        <p:spPr>
          <a:xfrm>
            <a:off x="6809130" y="3610875"/>
            <a:ext cx="252105"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5" name="Shape 885"/>
          <p:cNvSpPr/>
          <p:nvPr/>
        </p:nvSpPr>
        <p:spPr>
          <a:xfrm>
            <a:off x="1046344" y="63272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6" name="Shape 886"/>
          <p:cNvSpPr/>
          <p:nvPr/>
        </p:nvSpPr>
        <p:spPr>
          <a:xfrm>
            <a:off x="350406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7" name="Shape 887"/>
          <p:cNvSpPr/>
          <p:nvPr/>
        </p:nvSpPr>
        <p:spPr>
          <a:xfrm>
            <a:off x="3746482"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8" name="Shape 888"/>
          <p:cNvSpPr/>
          <p:nvPr/>
        </p:nvSpPr>
        <p:spPr>
          <a:xfrm>
            <a:off x="3872534"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89" name="Shape 889"/>
          <p:cNvSpPr/>
          <p:nvPr/>
        </p:nvSpPr>
        <p:spPr>
          <a:xfrm>
            <a:off x="8163437"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0" name="Shape 890"/>
          <p:cNvSpPr/>
          <p:nvPr/>
        </p:nvSpPr>
        <p:spPr>
          <a:xfrm>
            <a:off x="7422761" y="3011364"/>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1" name="Shape 891"/>
          <p:cNvSpPr/>
          <p:nvPr/>
        </p:nvSpPr>
        <p:spPr>
          <a:xfrm>
            <a:off x="7826216" y="38437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2" name="Shape 892"/>
          <p:cNvSpPr/>
          <p:nvPr/>
        </p:nvSpPr>
        <p:spPr>
          <a:xfrm>
            <a:off x="1046344" y="368033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3" name="Shape 893"/>
          <p:cNvSpPr/>
          <p:nvPr/>
        </p:nvSpPr>
        <p:spPr>
          <a:xfrm>
            <a:off x="327553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4" name="Shape 894"/>
          <p:cNvSpPr/>
          <p:nvPr/>
        </p:nvSpPr>
        <p:spPr>
          <a:xfrm>
            <a:off x="284567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5" name="Shape 895"/>
          <p:cNvSpPr/>
          <p:nvPr/>
        </p:nvSpPr>
        <p:spPr>
          <a:xfrm>
            <a:off x="2460342" y="3846931"/>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6" name="Shape 896"/>
          <p:cNvSpPr/>
          <p:nvPr/>
        </p:nvSpPr>
        <p:spPr>
          <a:xfrm>
            <a:off x="7702536" y="2222778"/>
            <a:ext cx="252105"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7" name="Shape 897"/>
          <p:cNvSpPr/>
          <p:nvPr/>
        </p:nvSpPr>
        <p:spPr>
          <a:xfrm>
            <a:off x="7086397" y="3139001"/>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8" name="Shape 898"/>
          <p:cNvSpPr/>
          <p:nvPr/>
        </p:nvSpPr>
        <p:spPr>
          <a:xfrm>
            <a:off x="741949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899" name="Shape 899"/>
          <p:cNvSpPr/>
          <p:nvPr/>
        </p:nvSpPr>
        <p:spPr>
          <a:xfrm>
            <a:off x="3978030"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0" name="Shape 900"/>
          <p:cNvSpPr/>
          <p:nvPr/>
        </p:nvSpPr>
        <p:spPr>
          <a:xfrm>
            <a:off x="2385305" y="2917075"/>
            <a:ext cx="252105"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1" name="Shape 901"/>
          <p:cNvSpPr/>
          <p:nvPr/>
        </p:nvSpPr>
        <p:spPr>
          <a:xfrm>
            <a:off x="2734250" y="3610875"/>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2" name="Shape 902"/>
          <p:cNvSpPr/>
          <p:nvPr/>
        </p:nvSpPr>
        <p:spPr>
          <a:xfrm>
            <a:off x="8137075"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3" name="Shape 903"/>
          <p:cNvSpPr/>
          <p:nvPr/>
        </p:nvSpPr>
        <p:spPr>
          <a:xfrm>
            <a:off x="7103855" y="2873185"/>
            <a:ext cx="252105"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4" name="Shape 904"/>
          <p:cNvSpPr/>
          <p:nvPr/>
        </p:nvSpPr>
        <p:spPr>
          <a:xfrm>
            <a:off x="7146476"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5" name="Shape 905"/>
          <p:cNvSpPr/>
          <p:nvPr/>
        </p:nvSpPr>
        <p:spPr>
          <a:xfrm>
            <a:off x="1046344" y="266446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6" name="Shape 906"/>
          <p:cNvSpPr/>
          <p:nvPr/>
        </p:nvSpPr>
        <p:spPr>
          <a:xfrm>
            <a:off x="2378421"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7" name="Shape 907"/>
          <p:cNvSpPr/>
          <p:nvPr/>
        </p:nvSpPr>
        <p:spPr>
          <a:xfrm>
            <a:off x="3048530"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8" name="Shape 908"/>
          <p:cNvSpPr/>
          <p:nvPr/>
        </p:nvSpPr>
        <p:spPr>
          <a:xfrm>
            <a:off x="3180002" y="3606519"/>
            <a:ext cx="252105"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09" name="Shape 909"/>
          <p:cNvSpPr/>
          <p:nvPr/>
        </p:nvSpPr>
        <p:spPr>
          <a:xfrm>
            <a:off x="7241460" y="2165900"/>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0" name="Shape 910"/>
          <p:cNvSpPr/>
          <p:nvPr/>
        </p:nvSpPr>
        <p:spPr>
          <a:xfrm>
            <a:off x="6715624" y="3072258"/>
            <a:ext cx="252104" cy="186591"/>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1" name="Shape 911"/>
          <p:cNvSpPr/>
          <p:nvPr/>
        </p:nvSpPr>
        <p:spPr>
          <a:xfrm>
            <a:off x="7576484" y="3616886"/>
            <a:ext cx="252105"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2" name="Shape 912"/>
          <p:cNvSpPr/>
          <p:nvPr/>
        </p:nvSpPr>
        <p:spPr>
          <a:xfrm>
            <a:off x="1046344" y="1648596"/>
            <a:ext cx="252104" cy="186590"/>
          </a:xfrm>
          <a:prstGeom prst="ellipse">
            <a:avLst/>
          </a:prstGeom>
          <a:solidFill>
            <a:srgbClr val="94219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3" name="Shape 913"/>
          <p:cNvSpPr/>
          <p:nvPr/>
        </p:nvSpPr>
        <p:spPr>
          <a:xfrm>
            <a:off x="3804785" y="2223275"/>
            <a:ext cx="252105"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4" name="Shape 914"/>
          <p:cNvSpPr/>
          <p:nvPr/>
        </p:nvSpPr>
        <p:spPr>
          <a:xfrm>
            <a:off x="3280799" y="2917075"/>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5" name="Shape 915"/>
          <p:cNvSpPr/>
          <p:nvPr/>
        </p:nvSpPr>
        <p:spPr>
          <a:xfrm>
            <a:off x="4046269"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6" name="Shape 916"/>
          <p:cNvSpPr/>
          <p:nvPr/>
        </p:nvSpPr>
        <p:spPr>
          <a:xfrm>
            <a:off x="7244343" y="1893925"/>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7" name="Shape 917"/>
          <p:cNvSpPr/>
          <p:nvPr/>
        </p:nvSpPr>
        <p:spPr>
          <a:xfrm>
            <a:off x="8123360" y="3004843"/>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8" name="Shape 918"/>
          <p:cNvSpPr/>
          <p:nvPr/>
        </p:nvSpPr>
        <p:spPr>
          <a:xfrm>
            <a:off x="820738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19" name="Shape 919"/>
          <p:cNvSpPr/>
          <p:nvPr/>
        </p:nvSpPr>
        <p:spPr>
          <a:xfrm>
            <a:off x="3018715" y="1987219"/>
            <a:ext cx="252105" cy="186591"/>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0" name="Shape 920"/>
          <p:cNvSpPr/>
          <p:nvPr/>
        </p:nvSpPr>
        <p:spPr>
          <a:xfrm>
            <a:off x="3975051" y="3139001"/>
            <a:ext cx="252104" cy="186590"/>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1" name="Shape 921"/>
          <p:cNvSpPr/>
          <p:nvPr/>
        </p:nvSpPr>
        <p:spPr>
          <a:xfrm>
            <a:off x="3638884" y="3606519"/>
            <a:ext cx="252104" cy="186590"/>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2" name="Shape 922"/>
          <p:cNvSpPr/>
          <p:nvPr/>
        </p:nvSpPr>
        <p:spPr>
          <a:xfrm>
            <a:off x="7568082" y="1937957"/>
            <a:ext cx="252105" cy="186590"/>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3" name="Shape 923"/>
          <p:cNvSpPr/>
          <p:nvPr/>
        </p:nvSpPr>
        <p:spPr>
          <a:xfrm>
            <a:off x="7773060" y="3139001"/>
            <a:ext cx="252105"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4" name="Shape 924"/>
          <p:cNvSpPr/>
          <p:nvPr/>
        </p:nvSpPr>
        <p:spPr>
          <a:xfrm>
            <a:off x="7989689" y="3606519"/>
            <a:ext cx="252104" cy="186590"/>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5" name="Shape 925"/>
          <p:cNvSpPr/>
          <p:nvPr/>
        </p:nvSpPr>
        <p:spPr>
          <a:xfrm>
            <a:off x="2767432" y="2223275"/>
            <a:ext cx="252104" cy="186590"/>
          </a:xfrm>
          <a:prstGeom prst="ellipse">
            <a:avLst/>
          </a:prstGeom>
          <a:solidFill>
            <a:srgbClr val="23FB3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6" name="Shape 926"/>
          <p:cNvSpPr/>
          <p:nvPr/>
        </p:nvSpPr>
        <p:spPr>
          <a:xfrm>
            <a:off x="2611763" y="3145859"/>
            <a:ext cx="252105" cy="186591"/>
          </a:xfrm>
          <a:prstGeom prst="ellipse">
            <a:avLst/>
          </a:prstGeom>
          <a:solidFill>
            <a:srgbClr val="1BC22A"/>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7" name="Shape 927"/>
          <p:cNvSpPr/>
          <p:nvPr/>
        </p:nvSpPr>
        <p:spPr>
          <a:xfrm>
            <a:off x="3453145" y="3843786"/>
            <a:ext cx="252105" cy="186591"/>
          </a:xfrm>
          <a:prstGeom prst="ellipse">
            <a:avLst/>
          </a:prstGeom>
          <a:solidFill>
            <a:srgbClr val="12851D"/>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8" name="Shape 928"/>
          <p:cNvSpPr/>
          <p:nvPr/>
        </p:nvSpPr>
        <p:spPr>
          <a:xfrm>
            <a:off x="6886634" y="2222778"/>
            <a:ext cx="252104" cy="186591"/>
          </a:xfrm>
          <a:prstGeom prst="ellipse">
            <a:avLst/>
          </a:prstGeom>
          <a:solidFill>
            <a:srgbClr val="8591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29" name="Shape 929"/>
          <p:cNvSpPr/>
          <p:nvPr/>
        </p:nvSpPr>
        <p:spPr>
          <a:xfrm>
            <a:off x="6715624" y="2799048"/>
            <a:ext cx="252104" cy="186590"/>
          </a:xfrm>
          <a:prstGeom prst="ellipse">
            <a:avLst/>
          </a:prstGeom>
          <a:solidFill>
            <a:srgbClr val="243AF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0" name="Shape 930"/>
          <p:cNvSpPr/>
          <p:nvPr/>
        </p:nvSpPr>
        <p:spPr>
          <a:xfrm>
            <a:off x="6920142" y="3843786"/>
            <a:ext cx="252104" cy="186591"/>
          </a:xfrm>
          <a:prstGeom prst="ellipse">
            <a:avLst/>
          </a:prstGeom>
          <a:solidFill>
            <a:srgbClr val="0F1FAF"/>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1" name="Shape 931"/>
          <p:cNvSpPr/>
          <p:nvPr/>
        </p:nvSpPr>
        <p:spPr>
          <a:xfrm>
            <a:off x="4579745" y="665198"/>
            <a:ext cx="1783966" cy="814390"/>
          </a:xfrm>
          <a:custGeom>
            <a:avLst/>
            <a:gdLst/>
            <a:ahLst/>
            <a:cxnLst>
              <a:cxn ang="0">
                <a:pos x="wd2" y="hd2"/>
              </a:cxn>
              <a:cxn ang="5400000">
                <a:pos x="wd2" y="hd2"/>
              </a:cxn>
              <a:cxn ang="10800000">
                <a:pos x="wd2" y="hd2"/>
              </a:cxn>
              <a:cxn ang="16200000">
                <a:pos x="wd2" y="hd2"/>
              </a:cxn>
            </a:cxnLst>
            <a:rect l="0" t="0" r="r" b="b"/>
            <a:pathLst>
              <a:path w="21600" h="21600" extrusionOk="0">
                <a:moveTo>
                  <a:pt x="21600" y="8392"/>
                </a:moveTo>
                <a:lnTo>
                  <a:pt x="21600" y="13208"/>
                </a:lnTo>
                <a:cubicBezTo>
                  <a:pt x="21600" y="17843"/>
                  <a:pt x="19282" y="21600"/>
                  <a:pt x="16424" y="21600"/>
                </a:cubicBezTo>
                <a:lnTo>
                  <a:pt x="5176" y="21600"/>
                </a:lnTo>
                <a:cubicBezTo>
                  <a:pt x="2318" y="21600"/>
                  <a:pt x="0" y="17843"/>
                  <a:pt x="0" y="13208"/>
                </a:cubicBezTo>
                <a:lnTo>
                  <a:pt x="0" y="8392"/>
                </a:lnTo>
                <a:cubicBezTo>
                  <a:pt x="0" y="3757"/>
                  <a:pt x="2318" y="0"/>
                  <a:pt x="5176" y="0"/>
                </a:cubicBezTo>
                <a:lnTo>
                  <a:pt x="16424" y="0"/>
                </a:lnTo>
                <a:cubicBezTo>
                  <a:pt x="19282" y="0"/>
                  <a:pt x="21600" y="3757"/>
                  <a:pt x="21600" y="8392"/>
                </a:cubicBezTo>
                <a:close/>
              </a:path>
            </a:pathLst>
          </a:cu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932" name="Shape 932"/>
          <p:cNvSpPr/>
          <p:nvPr/>
        </p:nvSpPr>
        <p:spPr>
          <a:xfrm>
            <a:off x="5340234" y="700874"/>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E0E6E0"/>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3" name="Shape 933"/>
          <p:cNvSpPr/>
          <p:nvPr/>
        </p:nvSpPr>
        <p:spPr>
          <a:xfrm>
            <a:off x="5340234" y="971349"/>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B2B2B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4" name="Shape 934"/>
          <p:cNvSpPr/>
          <p:nvPr/>
        </p:nvSpPr>
        <p:spPr>
          <a:xfrm>
            <a:off x="5340234" y="1241825"/>
            <a:ext cx="252104" cy="186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8585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5" name="Shape 935"/>
          <p:cNvSpPr/>
          <p:nvPr/>
        </p:nvSpPr>
        <p:spPr>
          <a:xfrm>
            <a:off x="1031200" y="1131292"/>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E0E6E0"/>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6" name="Shape 936"/>
          <p:cNvSpPr/>
          <p:nvPr/>
        </p:nvSpPr>
        <p:spPr>
          <a:xfrm>
            <a:off x="1031200" y="2165900"/>
            <a:ext cx="252104" cy="1865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B2B2B2"/>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37" name="Shape 937"/>
          <p:cNvSpPr/>
          <p:nvPr/>
        </p:nvSpPr>
        <p:spPr>
          <a:xfrm>
            <a:off x="1031200" y="3207945"/>
            <a:ext cx="252104" cy="18659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0800" y="21600"/>
                </a:lnTo>
                <a:lnTo>
                  <a:pt x="0" y="10800"/>
                </a:lnTo>
                <a:lnTo>
                  <a:pt x="10800" y="0"/>
                </a:lnTo>
                <a:close/>
              </a:path>
            </a:pathLst>
          </a:custGeom>
          <a:solidFill>
            <a:srgbClr val="8585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nvGrpSpPr>
          <p:cNvPr id="12" name="Group 11"/>
          <p:cNvGrpSpPr/>
          <p:nvPr/>
        </p:nvGrpSpPr>
        <p:grpSpPr>
          <a:xfrm>
            <a:off x="4572000" y="1782535"/>
            <a:ext cx="1878182" cy="2406528"/>
            <a:chOff x="4579844" y="1782535"/>
            <a:chExt cx="1878182" cy="2406528"/>
          </a:xfrm>
        </p:grpSpPr>
        <p:sp>
          <p:nvSpPr>
            <p:cNvPr id="938" name="Shape 938"/>
            <p:cNvSpPr/>
            <p:nvPr/>
          </p:nvSpPr>
          <p:spPr>
            <a:xfrm>
              <a:off x="4579844" y="1782535"/>
              <a:ext cx="1878182" cy="2406528"/>
            </a:xfrm>
            <a:prstGeom prst="roundRect">
              <a:avLst>
                <a:gd name="adj" fmla="val 27531"/>
              </a:avLst>
            </a:prstGeom>
            <a:solidFill>
              <a:srgbClr val="FFFFFF"/>
            </a:solidFill>
            <a:ln w="3175">
              <a:miter lim="400000"/>
            </a:ln>
            <a:effectLst>
              <a:outerShdw blurRad="12700" dir="5400000" rotWithShape="0">
                <a:srgbClr val="000000">
                  <a:alpha val="50000"/>
                </a:srgbClr>
              </a:outerShdw>
            </a:effectLst>
          </p:spPr>
          <p:txBody>
            <a:bodyPr lIns="31709" tIns="31709" rIns="31709" bIns="31709" anchor="ctr"/>
            <a:lstStyle/>
            <a:p>
              <a:pPr>
                <a:defRPr sz="1100"/>
              </a:pPr>
              <a:endParaRPr/>
            </a:p>
          </p:txBody>
        </p:sp>
        <p:sp>
          <p:nvSpPr>
            <p:cNvPr id="939" name="Shape 939"/>
            <p:cNvSpPr/>
            <p:nvPr/>
          </p:nvSpPr>
          <p:spPr>
            <a:xfrm>
              <a:off x="4730578" y="2003222"/>
              <a:ext cx="252105" cy="186590"/>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0" name="Shape 940"/>
            <p:cNvSpPr/>
            <p:nvPr/>
          </p:nvSpPr>
          <p:spPr>
            <a:xfrm>
              <a:off x="5630720" y="2821059"/>
              <a:ext cx="252105" cy="186590"/>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1" name="Shape 941"/>
            <p:cNvSpPr/>
            <p:nvPr/>
          </p:nvSpPr>
          <p:spPr>
            <a:xfrm>
              <a:off x="4730578" y="3630194"/>
              <a:ext cx="252105" cy="186590"/>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2" name="Shape 942"/>
            <p:cNvSpPr/>
            <p:nvPr/>
          </p:nvSpPr>
          <p:spPr>
            <a:xfrm>
              <a:off x="6084885" y="2242097"/>
              <a:ext cx="252105" cy="186591"/>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3" name="Shape 943"/>
            <p:cNvSpPr/>
            <p:nvPr/>
          </p:nvSpPr>
          <p:spPr>
            <a:xfrm>
              <a:off x="5344208" y="3030682"/>
              <a:ext cx="252104" cy="186591"/>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4" name="Shape 944"/>
            <p:cNvSpPr/>
            <p:nvPr/>
          </p:nvSpPr>
          <p:spPr>
            <a:xfrm>
              <a:off x="5747664" y="3863105"/>
              <a:ext cx="252105"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5" name="Shape 945"/>
            <p:cNvSpPr/>
            <p:nvPr/>
          </p:nvSpPr>
          <p:spPr>
            <a:xfrm>
              <a:off x="5623984" y="2242097"/>
              <a:ext cx="252105" cy="186591"/>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6" name="Shape 946"/>
            <p:cNvSpPr/>
            <p:nvPr/>
          </p:nvSpPr>
          <p:spPr>
            <a:xfrm>
              <a:off x="5007845" y="3158320"/>
              <a:ext cx="252104" cy="186590"/>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7" name="Shape 947"/>
            <p:cNvSpPr/>
            <p:nvPr/>
          </p:nvSpPr>
          <p:spPr>
            <a:xfrm>
              <a:off x="5340940" y="3863105"/>
              <a:ext cx="252104"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8" name="Shape 948"/>
            <p:cNvSpPr/>
            <p:nvPr/>
          </p:nvSpPr>
          <p:spPr>
            <a:xfrm>
              <a:off x="6058523" y="1957275"/>
              <a:ext cx="252105" cy="186590"/>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49" name="Shape 949"/>
            <p:cNvSpPr/>
            <p:nvPr/>
          </p:nvSpPr>
          <p:spPr>
            <a:xfrm>
              <a:off x="5025303" y="2892503"/>
              <a:ext cx="252105" cy="186591"/>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0" name="Shape 950"/>
            <p:cNvSpPr/>
            <p:nvPr/>
          </p:nvSpPr>
          <p:spPr>
            <a:xfrm>
              <a:off x="5067924" y="3636205"/>
              <a:ext cx="252105"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1" name="Shape 951"/>
            <p:cNvSpPr/>
            <p:nvPr/>
          </p:nvSpPr>
          <p:spPr>
            <a:xfrm>
              <a:off x="5162908" y="2185219"/>
              <a:ext cx="252104" cy="186591"/>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2" name="Shape 952"/>
            <p:cNvSpPr/>
            <p:nvPr/>
          </p:nvSpPr>
          <p:spPr>
            <a:xfrm>
              <a:off x="4637072" y="3091576"/>
              <a:ext cx="252104" cy="186590"/>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3" name="Shape 953"/>
            <p:cNvSpPr/>
            <p:nvPr/>
          </p:nvSpPr>
          <p:spPr>
            <a:xfrm>
              <a:off x="5497932" y="3636205"/>
              <a:ext cx="252105"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4" name="Shape 954"/>
            <p:cNvSpPr/>
            <p:nvPr/>
          </p:nvSpPr>
          <p:spPr>
            <a:xfrm>
              <a:off x="5165791" y="1913243"/>
              <a:ext cx="252105" cy="186591"/>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5" name="Shape 955"/>
            <p:cNvSpPr/>
            <p:nvPr/>
          </p:nvSpPr>
          <p:spPr>
            <a:xfrm>
              <a:off x="6044808" y="3024161"/>
              <a:ext cx="252105" cy="186591"/>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6" name="Shape 956"/>
            <p:cNvSpPr/>
            <p:nvPr/>
          </p:nvSpPr>
          <p:spPr>
            <a:xfrm>
              <a:off x="6072496" y="3867150"/>
              <a:ext cx="252104"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7" name="Shape 957"/>
            <p:cNvSpPr/>
            <p:nvPr/>
          </p:nvSpPr>
          <p:spPr>
            <a:xfrm>
              <a:off x="5489530" y="1957275"/>
              <a:ext cx="252105" cy="186590"/>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8" name="Shape 958"/>
            <p:cNvSpPr/>
            <p:nvPr/>
          </p:nvSpPr>
          <p:spPr>
            <a:xfrm>
              <a:off x="5694508" y="3158320"/>
              <a:ext cx="252105" cy="186590"/>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59" name="Shape 959"/>
            <p:cNvSpPr/>
            <p:nvPr/>
          </p:nvSpPr>
          <p:spPr>
            <a:xfrm>
              <a:off x="5911136" y="3625837"/>
              <a:ext cx="252104" cy="186590"/>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60" name="Shape 960"/>
            <p:cNvSpPr/>
            <p:nvPr/>
          </p:nvSpPr>
          <p:spPr>
            <a:xfrm>
              <a:off x="4808082" y="2242097"/>
              <a:ext cx="252104" cy="186591"/>
            </a:xfrm>
            <a:prstGeom prst="ellipse">
              <a:avLst/>
            </a:prstGeom>
            <a:solidFill>
              <a:srgbClr val="EEFF85"/>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61" name="Shape 961"/>
            <p:cNvSpPr/>
            <p:nvPr/>
          </p:nvSpPr>
          <p:spPr>
            <a:xfrm>
              <a:off x="4637072" y="2818366"/>
              <a:ext cx="252104" cy="186590"/>
            </a:xfrm>
            <a:prstGeom prst="ellipse">
              <a:avLst/>
            </a:prstGeom>
            <a:solidFill>
              <a:srgbClr val="FFED24"/>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sp>
          <p:nvSpPr>
            <p:cNvPr id="962" name="Shape 962"/>
            <p:cNvSpPr/>
            <p:nvPr/>
          </p:nvSpPr>
          <p:spPr>
            <a:xfrm>
              <a:off x="4841589" y="3863105"/>
              <a:ext cx="252104" cy="186591"/>
            </a:xfrm>
            <a:prstGeom prst="ellipse">
              <a:avLst/>
            </a:prstGeom>
            <a:solidFill>
              <a:srgbClr val="D3C426"/>
            </a:solidFill>
            <a:ln w="3175">
              <a:miter lim="400000"/>
            </a:ln>
            <a:effectLst>
              <a:outerShdw blurRad="12700" rotWithShape="0">
                <a:srgbClr val="000000">
                  <a:alpha val="50000"/>
                </a:srgbClr>
              </a:outerShdw>
            </a:effectLst>
          </p:spPr>
          <p:txBody>
            <a:bodyPr lIns="31709" tIns="31709" rIns="31709" bIns="31709" anchor="ctr"/>
            <a:lstStyle/>
            <a:p>
              <a:pPr>
                <a:defRPr sz="1100">
                  <a:solidFill>
                    <a:srgbClr val="FFFFFF"/>
                  </a:solidFill>
                </a:defRPr>
              </a:pPr>
              <a:endParaRPr/>
            </a:p>
          </p:txBody>
        </p:sp>
      </p:grpSp>
    </p:spTree>
    <p:extLst>
      <p:ext uri="{BB962C8B-B14F-4D97-AF65-F5344CB8AC3E}">
        <p14:creationId xmlns:p14="http://schemas.microsoft.com/office/powerpoint/2010/main" val="343315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166258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290870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5074059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243953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52088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468" t="16271" r="781" b="11709"/>
          <a:stretch/>
        </p:blipFill>
        <p:spPr>
          <a:xfrm>
            <a:off x="0" y="-1"/>
            <a:ext cx="9144000" cy="5143501"/>
          </a:xfrm>
          <a:prstGeom prst="rect">
            <a:avLst/>
          </a:prstGeom>
        </p:spPr>
      </p:pic>
    </p:spTree>
    <p:extLst>
      <p:ext uri="{BB962C8B-B14F-4D97-AF65-F5344CB8AC3E}">
        <p14:creationId xmlns:p14="http://schemas.microsoft.com/office/powerpoint/2010/main" val="2657356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350029436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254616725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1939357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Code Smells</a:t>
            </a:r>
          </a:p>
        </p:txBody>
      </p:sp>
    </p:spTree>
    <p:extLst>
      <p:ext uri="{BB962C8B-B14F-4D97-AF65-F5344CB8AC3E}">
        <p14:creationId xmlns:p14="http://schemas.microsoft.com/office/powerpoint/2010/main" val="2757915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86792179_10309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6" y="57151"/>
            <a:ext cx="5015644" cy="2819400"/>
          </a:xfrm>
          <a:prstGeom prst="rect">
            <a:avLst/>
          </a:prstGeom>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journals.plos.org</a:t>
            </a:r>
            <a:r>
              <a:rPr lang="en-US" sz="1200" dirty="0">
                <a:solidFill>
                  <a:srgbClr val="F2F2F2"/>
                </a:solidFill>
              </a:rPr>
              <a:t>/</a:t>
            </a:r>
            <a:r>
              <a:rPr lang="en-US" sz="1200" dirty="0" err="1">
                <a:solidFill>
                  <a:srgbClr val="F2F2F2"/>
                </a:solidFill>
              </a:rPr>
              <a:t>plosone</a:t>
            </a:r>
            <a:r>
              <a:rPr lang="en-US" sz="1200" dirty="0">
                <a:solidFill>
                  <a:srgbClr val="F2F2F2"/>
                </a:solidFill>
              </a:rPr>
              <a:t>/</a:t>
            </a:r>
            <a:r>
              <a:rPr lang="en-US" sz="1200" dirty="0" err="1">
                <a:solidFill>
                  <a:srgbClr val="F2F2F2"/>
                </a:solidFill>
              </a:rPr>
              <a:t>article?id</a:t>
            </a:r>
            <a:r>
              <a:rPr lang="en-US" sz="1200" dirty="0">
                <a:solidFill>
                  <a:srgbClr val="F2F2F2"/>
                </a:solidFill>
              </a:rPr>
              <a:t>=10.1371/journal.pone.0141357</a:t>
            </a:r>
          </a:p>
        </p:txBody>
      </p:sp>
      <p:pic>
        <p:nvPicPr>
          <p:cNvPr id="6" name="Picture 5" descr="Screen Shot 2016-09-10 at 7.09.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33350"/>
            <a:ext cx="3946756" cy="2057400"/>
          </a:xfrm>
          <a:prstGeom prst="rect">
            <a:avLst/>
          </a:prstGeom>
        </p:spPr>
      </p:pic>
      <p:sp>
        <p:nvSpPr>
          <p:cNvPr id="7" name="Title 1"/>
          <p:cNvSpPr txBox="1">
            <a:spLocks/>
          </p:cNvSpPr>
          <p:nvPr/>
        </p:nvSpPr>
        <p:spPr>
          <a:xfrm>
            <a:off x="0" y="3181350"/>
            <a:ext cx="9144000" cy="827742"/>
          </a:xfrm>
          <a:prstGeom prst="rect">
            <a:avLst/>
          </a:prstGeom>
        </p:spPr>
        <p:txBody>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F2F2F2"/>
                </a:solidFill>
              </a:rPr>
              <a:t>Dr. Pigeon diagnosis cancer</a:t>
            </a:r>
          </a:p>
          <a:p>
            <a:pPr algn="ctr"/>
            <a:r>
              <a:rPr lang="en-US" sz="1800" dirty="0">
                <a:solidFill>
                  <a:srgbClr val="F2F2F2"/>
                </a:solidFill>
              </a:rPr>
              <a:t>15 days of training</a:t>
            </a:r>
          </a:p>
          <a:p>
            <a:pPr algn="ctr"/>
            <a:r>
              <a:rPr lang="en-US" sz="1800" dirty="0">
                <a:solidFill>
                  <a:srgbClr val="F2F2F2"/>
                </a:solidFill>
              </a:rPr>
              <a:t>85% successful </a:t>
            </a:r>
          </a:p>
          <a:p>
            <a:pPr algn="ctr"/>
            <a:r>
              <a:rPr lang="en-US" sz="1200" dirty="0">
                <a:solidFill>
                  <a:srgbClr val="F2F2F2"/>
                </a:solidFill>
              </a:rPr>
              <a:t>University of Iowa </a:t>
            </a:r>
          </a:p>
        </p:txBody>
      </p:sp>
    </p:spTree>
    <p:extLst>
      <p:ext uri="{BB962C8B-B14F-4D97-AF65-F5344CB8AC3E}">
        <p14:creationId xmlns:p14="http://schemas.microsoft.com/office/powerpoint/2010/main" val="2497653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448608"/>
            <a:ext cx="5715000" cy="827742"/>
          </a:xfrm>
        </p:spPr>
        <p:txBody>
          <a:bodyPr/>
          <a:lstStyle/>
          <a:p>
            <a:pPr algn="ctr"/>
            <a:r>
              <a:rPr lang="en-US" dirty="0"/>
              <a:t>Sparrows Decks</a:t>
            </a:r>
          </a:p>
        </p:txBody>
      </p:sp>
      <p:pic>
        <p:nvPicPr>
          <p:cNvPr id="5" name="Content Placeholder 3" descr="sparrow77.jpg"/>
          <p:cNvPicPr>
            <a:picLocks/>
          </p:cNvPicPr>
          <p:nvPr/>
        </p:nvPicPr>
        <p:blipFill>
          <a:blip r:embed="rId2" cstate="print"/>
          <a:stretch>
            <a:fillRect/>
          </a:stretch>
        </p:blipFill>
        <p:spPr>
          <a:xfrm>
            <a:off x="381000" y="1977452"/>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descr="sparrow41.jpg"/>
          <p:cNvPicPr>
            <a:picLocks/>
          </p:cNvPicPr>
          <p:nvPr/>
        </p:nvPicPr>
        <p:blipFill>
          <a:blip r:embed="rId3" cstate="print"/>
          <a:stretch>
            <a:fillRect/>
          </a:stretch>
        </p:blipFill>
        <p:spPr>
          <a:xfrm>
            <a:off x="669320" y="2221070"/>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descr="sparrow46.jpg"/>
          <p:cNvPicPr>
            <a:picLocks/>
          </p:cNvPicPr>
          <p:nvPr/>
        </p:nvPicPr>
        <p:blipFill>
          <a:blip r:embed="rId4" cstate="print"/>
          <a:stretch>
            <a:fillRect/>
          </a:stretch>
        </p:blipFill>
        <p:spPr>
          <a:xfrm>
            <a:off x="925284"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3" descr="sparrow86.jpg"/>
          <p:cNvPicPr>
            <a:picLocks/>
          </p:cNvPicPr>
          <p:nvPr/>
        </p:nvPicPr>
        <p:blipFill>
          <a:blip r:embed="rId5" cstate="print"/>
          <a:stretch>
            <a:fillRect/>
          </a:stretch>
        </p:blipFill>
        <p:spPr>
          <a:xfrm>
            <a:off x="6405738" y="1977452"/>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3" descr="sparrow77.jpg"/>
          <p:cNvPicPr>
            <a:picLocks/>
          </p:cNvPicPr>
          <p:nvPr/>
        </p:nvPicPr>
        <p:blipFill>
          <a:blip r:embed="rId2" cstate="print"/>
          <a:stretch>
            <a:fillRect/>
          </a:stretch>
        </p:blipFill>
        <p:spPr>
          <a:xfrm>
            <a:off x="5979410" y="2221070"/>
            <a:ext cx="2562676" cy="1409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3" descr="sparrow41.jpg"/>
          <p:cNvPicPr>
            <a:picLocks/>
          </p:cNvPicPr>
          <p:nvPr/>
        </p:nvPicPr>
        <p:blipFill>
          <a:blip r:embed="rId3" cstate="print"/>
          <a:stretch>
            <a:fillRect/>
          </a:stretch>
        </p:blipFill>
        <p:spPr>
          <a:xfrm>
            <a:off x="5725376" y="243681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Content Placeholder 3" descr="sparrow86.jpg"/>
          <p:cNvPicPr>
            <a:picLocks/>
          </p:cNvPicPr>
          <p:nvPr/>
        </p:nvPicPr>
        <p:blipFill>
          <a:blip r:embed="rId5" cstate="print"/>
          <a:stretch>
            <a:fillRect/>
          </a:stretch>
        </p:blipFill>
        <p:spPr>
          <a:xfrm>
            <a:off x="1160242" y="2611806"/>
            <a:ext cx="2421158" cy="133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1774780" y="3174417"/>
            <a:ext cx="1120820" cy="646331"/>
          </a:xfrm>
          <a:prstGeom prst="rect">
            <a:avLst/>
          </a:prstGeom>
          <a:noFill/>
        </p:spPr>
        <p:txBody>
          <a:bodyPr wrap="none" rtlCol="0">
            <a:spAutoFit/>
          </a:bodyPr>
          <a:lstStyle/>
          <a:p>
            <a:r>
              <a:rPr lang="en-US" sz="3600" b="1" dirty="0">
                <a:ln w="1270" cmpd="sng">
                  <a:solidFill>
                    <a:schemeClr val="tx1"/>
                  </a:solidFill>
                </a:ln>
                <a:solidFill>
                  <a:schemeClr val="bg1"/>
                </a:solidFill>
              </a:rPr>
              <a:t>Song</a:t>
            </a:r>
          </a:p>
        </p:txBody>
      </p:sp>
      <p:sp>
        <p:nvSpPr>
          <p:cNvPr id="14" name="Left-Right Arrow 13"/>
          <p:cNvSpPr/>
          <p:nvPr/>
        </p:nvSpPr>
        <p:spPr>
          <a:xfrm>
            <a:off x="3810000" y="2571750"/>
            <a:ext cx="1294748" cy="1262977"/>
          </a:xfrm>
          <a:prstGeom prst="leftRightArrow">
            <a:avLst>
              <a:gd name="adj1" fmla="val 72982"/>
              <a:gd name="adj2" fmla="val 345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 name="Content Placeholder 3" descr="sparrow46.jpg"/>
          <p:cNvPicPr>
            <a:picLocks/>
          </p:cNvPicPr>
          <p:nvPr/>
        </p:nvPicPr>
        <p:blipFill>
          <a:blip r:embed="rId4" cstate="print"/>
          <a:stretch>
            <a:fillRect/>
          </a:stretch>
        </p:blipFill>
        <p:spPr>
          <a:xfrm>
            <a:off x="5479522" y="2597083"/>
            <a:ext cx="2454880" cy="13500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6001760" y="3174417"/>
            <a:ext cx="1388421" cy="646331"/>
          </a:xfrm>
          <a:prstGeom prst="rect">
            <a:avLst/>
          </a:prstGeom>
          <a:noFill/>
        </p:spPr>
        <p:txBody>
          <a:bodyPr wrap="none" rtlCol="0">
            <a:spAutoFit/>
          </a:bodyPr>
          <a:lstStyle/>
          <a:p>
            <a:r>
              <a:rPr lang="en-US" sz="3600" b="1" dirty="0">
                <a:ln w="1270" cmpd="sng">
                  <a:solidFill>
                    <a:schemeClr val="tx1"/>
                  </a:solidFill>
                </a:ln>
                <a:solidFill>
                  <a:schemeClr val="bg1"/>
                </a:solidFill>
              </a:rPr>
              <a:t>House</a:t>
            </a:r>
          </a:p>
        </p:txBody>
      </p:sp>
    </p:spTree>
    <p:extLst>
      <p:ext uri="{BB962C8B-B14F-4D97-AF65-F5344CB8AC3E}">
        <p14:creationId xmlns:p14="http://schemas.microsoft.com/office/powerpoint/2010/main" val="22858693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Clutter</a:t>
            </a:r>
          </a:p>
        </p:txBody>
      </p:sp>
    </p:spTree>
    <p:extLst>
      <p:ext uri="{BB962C8B-B14F-4D97-AF65-F5344CB8AC3E}">
        <p14:creationId xmlns:p14="http://schemas.microsoft.com/office/powerpoint/2010/main" val="16858992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Time to find things</a:t>
            </a:r>
          </a:p>
        </p:txBody>
      </p:sp>
    </p:spTree>
    <p:extLst>
      <p:ext uri="{BB962C8B-B14F-4D97-AF65-F5344CB8AC3E}">
        <p14:creationId xmlns:p14="http://schemas.microsoft.com/office/powerpoint/2010/main" val="415368999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5143500"/>
          </a:xfrm>
          <a:prstGeom prst="rect">
            <a:avLst/>
          </a:prstGeom>
        </p:spPr>
      </p:pic>
      <p:pic>
        <p:nvPicPr>
          <p:cNvPr id="6" name="Picture 5"/>
          <p:cNvPicPr>
            <a:picLocks noChangeAspect="1"/>
          </p:cNvPicPr>
          <p:nvPr/>
        </p:nvPicPr>
        <p:blipFill>
          <a:blip r:embed="rId3"/>
          <a:stretch>
            <a:fillRect/>
          </a:stretch>
        </p:blipFill>
        <p:spPr>
          <a:xfrm>
            <a:off x="0" y="0"/>
            <a:ext cx="9144000" cy="5143500"/>
          </a:xfrm>
          <a:prstGeom prst="rect">
            <a:avLst/>
          </a:prstGeom>
        </p:spPr>
      </p:pic>
      <p:pic>
        <p:nvPicPr>
          <p:cNvPr id="7" name="Picture 6"/>
          <p:cNvPicPr>
            <a:picLocks noChangeAspect="1"/>
          </p:cNvPicPr>
          <p:nvPr/>
        </p:nvPicPr>
        <p:blipFill>
          <a:blip r:embed="rId4"/>
          <a:stretch>
            <a:fillRect/>
          </a:stretch>
        </p:blipFill>
        <p:spPr>
          <a:xfrm>
            <a:off x="0" y="0"/>
            <a:ext cx="9144000" cy="5143500"/>
          </a:xfrm>
          <a:prstGeom prst="rect">
            <a:avLst/>
          </a:prstGeom>
        </p:spPr>
      </p:pic>
      <p:pic>
        <p:nvPicPr>
          <p:cNvPr id="8" name="Picture 7"/>
          <p:cNvPicPr>
            <a:picLocks noChangeAspect="1"/>
          </p:cNvPicPr>
          <p:nvPr/>
        </p:nvPicPr>
        <p:blipFill>
          <a:blip r:embed="rId5"/>
          <a:stretch>
            <a:fillRect/>
          </a:stretch>
        </p:blipFill>
        <p:spPr>
          <a:xfrm>
            <a:off x="0" y="0"/>
            <a:ext cx="9144000" cy="5143500"/>
          </a:xfrm>
          <a:prstGeom prst="rect">
            <a:avLst/>
          </a:prstGeom>
        </p:spPr>
      </p:pic>
      <p:pic>
        <p:nvPicPr>
          <p:cNvPr id="9" name="Picture 8"/>
          <p:cNvPicPr>
            <a:picLocks noChangeAspect="1"/>
          </p:cNvPicPr>
          <p:nvPr/>
        </p:nvPicPr>
        <p:blipFill>
          <a:blip r:embed="rId6"/>
          <a:stretch>
            <a:fillRect/>
          </a:stretch>
        </p:blipFill>
        <p:spPr>
          <a:xfrm>
            <a:off x="0" y="0"/>
            <a:ext cx="9144000" cy="5143500"/>
          </a:xfrm>
          <a:prstGeom prst="rect">
            <a:avLst/>
          </a:prstGeom>
        </p:spPr>
      </p:pic>
      <p:pic>
        <p:nvPicPr>
          <p:cNvPr id="10" name="Picture 9"/>
          <p:cNvPicPr>
            <a:picLocks noChangeAspect="1"/>
          </p:cNvPicPr>
          <p:nvPr/>
        </p:nvPicPr>
        <p:blipFill>
          <a:blip r:embed="rId7"/>
          <a:stretch>
            <a:fillRect/>
          </a:stretch>
        </p:blipFill>
        <p:spPr>
          <a:xfrm>
            <a:off x="0" y="0"/>
            <a:ext cx="9144000" cy="5143500"/>
          </a:xfrm>
          <a:prstGeom prst="rect">
            <a:avLst/>
          </a:prstGeom>
        </p:spPr>
      </p:pic>
      <p:pic>
        <p:nvPicPr>
          <p:cNvPr id="11" name="Picture 10"/>
          <p:cNvPicPr>
            <a:picLocks noChangeAspect="1"/>
          </p:cNvPicPr>
          <p:nvPr/>
        </p:nvPicPr>
        <p:blipFill>
          <a:blip r:embed="rId8"/>
          <a:stretch>
            <a:fillRect/>
          </a:stretch>
        </p:blipFill>
        <p:spPr>
          <a:xfrm>
            <a:off x="0" y="0"/>
            <a:ext cx="9144000" cy="5143500"/>
          </a:xfrm>
          <a:prstGeom prst="rect">
            <a:avLst/>
          </a:prstGeom>
        </p:spPr>
      </p:pic>
      <p:pic>
        <p:nvPicPr>
          <p:cNvPr id="12" name="Picture 11"/>
          <p:cNvPicPr>
            <a:picLocks noChangeAspect="1"/>
          </p:cNvPicPr>
          <p:nvPr/>
        </p:nvPicPr>
        <p:blipFill>
          <a:blip r:embed="rId9"/>
          <a:stretch>
            <a:fillRect/>
          </a:stretch>
        </p:blipFill>
        <p:spPr>
          <a:xfrm>
            <a:off x="0" y="0"/>
            <a:ext cx="9144000" cy="5143500"/>
          </a:xfrm>
          <a:prstGeom prst="rect">
            <a:avLst/>
          </a:prstGeom>
        </p:spPr>
      </p:pic>
      <p:pic>
        <p:nvPicPr>
          <p:cNvPr id="13" name="Picture 12"/>
          <p:cNvPicPr>
            <a:picLocks noChangeAspect="1"/>
          </p:cNvPicPr>
          <p:nvPr/>
        </p:nvPicPr>
        <p:blipFill>
          <a:blip r:embed="rId10"/>
          <a:stretch>
            <a:fillRect/>
          </a:stretch>
        </p:blipFill>
        <p:spPr>
          <a:xfrm>
            <a:off x="0" y="0"/>
            <a:ext cx="9144000" cy="5143500"/>
          </a:xfrm>
          <a:prstGeom prst="rect">
            <a:avLst/>
          </a:prstGeom>
        </p:spPr>
      </p:pic>
    </p:spTree>
    <p:extLst>
      <p:ext uri="{BB962C8B-B14F-4D97-AF65-F5344CB8AC3E}">
        <p14:creationId xmlns:p14="http://schemas.microsoft.com/office/powerpoint/2010/main" val="16023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Patterns in the code</a:t>
            </a:r>
          </a:p>
        </p:txBody>
      </p:sp>
    </p:spTree>
    <p:extLst>
      <p:ext uri="{BB962C8B-B14F-4D97-AF65-F5344CB8AC3E}">
        <p14:creationId xmlns:p14="http://schemas.microsoft.com/office/powerpoint/2010/main" val="1872166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4" t="7870" r="44" b="27743"/>
          <a:stretch/>
        </p:blipFill>
        <p:spPr>
          <a:xfrm>
            <a:off x="-61634" y="0"/>
            <a:ext cx="9205634" cy="5143500"/>
          </a:xfrm>
          <a:prstGeom prst="rect">
            <a:avLst/>
          </a:prstGeom>
        </p:spPr>
      </p:pic>
    </p:spTree>
    <p:extLst>
      <p:ext uri="{BB962C8B-B14F-4D97-AF65-F5344CB8AC3E}">
        <p14:creationId xmlns:p14="http://schemas.microsoft.com/office/powerpoint/2010/main" val="3481077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7-Point Star 5"/>
          <p:cNvSpPr/>
          <p:nvPr/>
        </p:nvSpPr>
        <p:spPr>
          <a:xfrm>
            <a:off x="762000" y="1428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7-Point Star 6"/>
          <p:cNvSpPr/>
          <p:nvPr/>
        </p:nvSpPr>
        <p:spPr>
          <a:xfrm>
            <a:off x="4572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7-Point Star 7"/>
          <p:cNvSpPr/>
          <p:nvPr/>
        </p:nvSpPr>
        <p:spPr>
          <a:xfrm>
            <a:off x="1752600" y="1428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7-Point Star 8"/>
          <p:cNvSpPr/>
          <p:nvPr/>
        </p:nvSpPr>
        <p:spPr>
          <a:xfrm>
            <a:off x="28194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7-Point Star 9"/>
          <p:cNvSpPr/>
          <p:nvPr/>
        </p:nvSpPr>
        <p:spPr>
          <a:xfrm>
            <a:off x="3276600" y="1276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7-Point Star 10"/>
          <p:cNvSpPr/>
          <p:nvPr/>
        </p:nvSpPr>
        <p:spPr>
          <a:xfrm>
            <a:off x="34290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7-Point Star 11"/>
          <p:cNvSpPr/>
          <p:nvPr/>
        </p:nvSpPr>
        <p:spPr>
          <a:xfrm>
            <a:off x="4267200" y="1428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7-Point Star 12"/>
          <p:cNvSpPr/>
          <p:nvPr/>
        </p:nvSpPr>
        <p:spPr>
          <a:xfrm>
            <a:off x="4572000" y="1428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7-Point Star 13"/>
          <p:cNvSpPr/>
          <p:nvPr/>
        </p:nvSpPr>
        <p:spPr>
          <a:xfrm>
            <a:off x="57150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7-Point Star 14"/>
          <p:cNvSpPr/>
          <p:nvPr/>
        </p:nvSpPr>
        <p:spPr>
          <a:xfrm>
            <a:off x="6553200" y="1428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7-Point Star 15"/>
          <p:cNvSpPr/>
          <p:nvPr/>
        </p:nvSpPr>
        <p:spPr>
          <a:xfrm>
            <a:off x="67818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7-Point Star 16"/>
          <p:cNvSpPr/>
          <p:nvPr/>
        </p:nvSpPr>
        <p:spPr>
          <a:xfrm>
            <a:off x="7086600"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7-Point Star 17"/>
          <p:cNvSpPr/>
          <p:nvPr/>
        </p:nvSpPr>
        <p:spPr>
          <a:xfrm>
            <a:off x="7162800" y="11239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7-Point Star 18"/>
          <p:cNvSpPr/>
          <p:nvPr/>
        </p:nvSpPr>
        <p:spPr>
          <a:xfrm>
            <a:off x="7902648" y="1276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7-Point Star 19"/>
          <p:cNvSpPr/>
          <p:nvPr/>
        </p:nvSpPr>
        <p:spPr>
          <a:xfrm>
            <a:off x="8200064" y="1581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7-Point Star 20"/>
          <p:cNvSpPr/>
          <p:nvPr/>
        </p:nvSpPr>
        <p:spPr>
          <a:xfrm>
            <a:off x="8175552" y="23431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7-Point Star 21"/>
          <p:cNvSpPr/>
          <p:nvPr/>
        </p:nvSpPr>
        <p:spPr>
          <a:xfrm>
            <a:off x="8077200" y="3449235"/>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7-Point Star 22"/>
          <p:cNvSpPr/>
          <p:nvPr/>
        </p:nvSpPr>
        <p:spPr>
          <a:xfrm>
            <a:off x="7772400" y="2419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7-Point Star 23"/>
          <p:cNvSpPr/>
          <p:nvPr/>
        </p:nvSpPr>
        <p:spPr>
          <a:xfrm>
            <a:off x="7620000" y="2800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7-Point Star 24"/>
          <p:cNvSpPr/>
          <p:nvPr/>
        </p:nvSpPr>
        <p:spPr>
          <a:xfrm>
            <a:off x="7239000" y="2571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7-Point Star 25"/>
          <p:cNvSpPr/>
          <p:nvPr/>
        </p:nvSpPr>
        <p:spPr>
          <a:xfrm>
            <a:off x="7086600" y="34099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7-Point Star 26"/>
          <p:cNvSpPr/>
          <p:nvPr/>
        </p:nvSpPr>
        <p:spPr>
          <a:xfrm>
            <a:off x="6705600" y="3638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7-Point Star 27"/>
          <p:cNvSpPr/>
          <p:nvPr/>
        </p:nvSpPr>
        <p:spPr>
          <a:xfrm>
            <a:off x="6096000" y="3638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7-Point Star 28"/>
          <p:cNvSpPr/>
          <p:nvPr/>
        </p:nvSpPr>
        <p:spPr>
          <a:xfrm>
            <a:off x="5105400" y="3257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7-Point Star 29"/>
          <p:cNvSpPr/>
          <p:nvPr/>
        </p:nvSpPr>
        <p:spPr>
          <a:xfrm>
            <a:off x="5257800" y="2571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7-Point Star 30"/>
          <p:cNvSpPr/>
          <p:nvPr/>
        </p:nvSpPr>
        <p:spPr>
          <a:xfrm>
            <a:off x="4876800" y="2419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7-Point Star 31"/>
          <p:cNvSpPr/>
          <p:nvPr/>
        </p:nvSpPr>
        <p:spPr>
          <a:xfrm>
            <a:off x="4495800" y="2571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7-Point Star 32"/>
          <p:cNvSpPr/>
          <p:nvPr/>
        </p:nvSpPr>
        <p:spPr>
          <a:xfrm>
            <a:off x="4495800" y="3638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7-Point Star 33"/>
          <p:cNvSpPr/>
          <p:nvPr/>
        </p:nvSpPr>
        <p:spPr>
          <a:xfrm>
            <a:off x="4114800" y="3638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7-Point Star 34"/>
          <p:cNvSpPr/>
          <p:nvPr/>
        </p:nvSpPr>
        <p:spPr>
          <a:xfrm>
            <a:off x="3810000" y="37909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7-Point Star 35"/>
          <p:cNvSpPr/>
          <p:nvPr/>
        </p:nvSpPr>
        <p:spPr>
          <a:xfrm>
            <a:off x="3222552" y="3257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7-Point Star 36"/>
          <p:cNvSpPr/>
          <p:nvPr/>
        </p:nvSpPr>
        <p:spPr>
          <a:xfrm>
            <a:off x="2895600" y="2571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7-Point Star 37"/>
          <p:cNvSpPr/>
          <p:nvPr/>
        </p:nvSpPr>
        <p:spPr>
          <a:xfrm>
            <a:off x="2514600" y="24193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7-Point Star 38"/>
          <p:cNvSpPr/>
          <p:nvPr/>
        </p:nvSpPr>
        <p:spPr>
          <a:xfrm>
            <a:off x="1295400" y="25717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7-Point Star 39"/>
          <p:cNvSpPr/>
          <p:nvPr/>
        </p:nvSpPr>
        <p:spPr>
          <a:xfrm>
            <a:off x="275264" y="3272316"/>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7-Point Star 40"/>
          <p:cNvSpPr/>
          <p:nvPr/>
        </p:nvSpPr>
        <p:spPr>
          <a:xfrm>
            <a:off x="2133600" y="3638550"/>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7-Point Star 41"/>
          <p:cNvSpPr/>
          <p:nvPr/>
        </p:nvSpPr>
        <p:spPr>
          <a:xfrm>
            <a:off x="1280632" y="3272316"/>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7-Point Star 42"/>
          <p:cNvSpPr/>
          <p:nvPr/>
        </p:nvSpPr>
        <p:spPr>
          <a:xfrm>
            <a:off x="1066800" y="3439482"/>
            <a:ext cx="304800" cy="304800"/>
          </a:xfrm>
          <a:prstGeom prst="star7">
            <a:avLst>
              <a:gd name="adj" fmla="val 26620"/>
              <a:gd name="hf" fmla="val 102572"/>
              <a:gd name="vf" fmla="val 105210"/>
            </a:avLst>
          </a:prstGeom>
          <a:solidFill>
            <a:srgbClr val="3399CC"/>
          </a:solidFill>
          <a:ln>
            <a:solidFill>
              <a:schemeClr val="tx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500"/>
                                        <p:tgtEl>
                                          <p:spTgt spid="6"/>
                                        </p:tgtEl>
                                      </p:cBhvr>
                                    </p:animEffect>
                                    <p:set>
                                      <p:cBhvr>
                                        <p:cTn id="7" dur="1" fill="hold">
                                          <p:stCondLst>
                                            <p:cond delay="2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2500"/>
                                        <p:tgtEl>
                                          <p:spTgt spid="7"/>
                                        </p:tgtEl>
                                      </p:cBhvr>
                                    </p:animEffect>
                                    <p:set>
                                      <p:cBhvr>
                                        <p:cTn id="10" dur="1" fill="hold">
                                          <p:stCondLst>
                                            <p:cond delay="2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2500"/>
                                        <p:tgtEl>
                                          <p:spTgt spid="8"/>
                                        </p:tgtEl>
                                      </p:cBhvr>
                                    </p:animEffect>
                                    <p:set>
                                      <p:cBhvr>
                                        <p:cTn id="13" dur="1" fill="hold">
                                          <p:stCondLst>
                                            <p:cond delay="2499"/>
                                          </p:stCondLst>
                                        </p:cTn>
                                        <p:tgtEl>
                                          <p:spTgt spid="8"/>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2500"/>
                                        <p:tgtEl>
                                          <p:spTgt spid="9"/>
                                        </p:tgtEl>
                                      </p:cBhvr>
                                    </p:animEffect>
                                    <p:set>
                                      <p:cBhvr>
                                        <p:cTn id="16" dur="1" fill="hold">
                                          <p:stCondLst>
                                            <p:cond delay="2499"/>
                                          </p:stCondLst>
                                        </p:cTn>
                                        <p:tgtEl>
                                          <p:spTgt spid="9"/>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2500"/>
                                        <p:tgtEl>
                                          <p:spTgt spid="10"/>
                                        </p:tgtEl>
                                      </p:cBhvr>
                                    </p:animEffect>
                                    <p:set>
                                      <p:cBhvr>
                                        <p:cTn id="19" dur="1" fill="hold">
                                          <p:stCondLst>
                                            <p:cond delay="2499"/>
                                          </p:stCondLst>
                                        </p:cTn>
                                        <p:tgtEl>
                                          <p:spTgt spid="10"/>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2500"/>
                                        <p:tgtEl>
                                          <p:spTgt spid="11"/>
                                        </p:tgtEl>
                                      </p:cBhvr>
                                    </p:animEffect>
                                    <p:set>
                                      <p:cBhvr>
                                        <p:cTn id="22" dur="1" fill="hold">
                                          <p:stCondLst>
                                            <p:cond delay="2499"/>
                                          </p:stCondLst>
                                        </p:cTn>
                                        <p:tgtEl>
                                          <p:spTgt spid="11"/>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2500"/>
                                        <p:tgtEl>
                                          <p:spTgt spid="12"/>
                                        </p:tgtEl>
                                      </p:cBhvr>
                                    </p:animEffect>
                                    <p:set>
                                      <p:cBhvr>
                                        <p:cTn id="25" dur="1" fill="hold">
                                          <p:stCondLst>
                                            <p:cond delay="2499"/>
                                          </p:stCondLst>
                                        </p:cTn>
                                        <p:tgtEl>
                                          <p:spTgt spid="12"/>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2500"/>
                                        <p:tgtEl>
                                          <p:spTgt spid="13"/>
                                        </p:tgtEl>
                                      </p:cBhvr>
                                    </p:animEffect>
                                    <p:set>
                                      <p:cBhvr>
                                        <p:cTn id="28" dur="1" fill="hold">
                                          <p:stCondLst>
                                            <p:cond delay="2499"/>
                                          </p:stCondLst>
                                        </p:cTn>
                                        <p:tgtEl>
                                          <p:spTgt spid="13"/>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2500"/>
                                        <p:tgtEl>
                                          <p:spTgt spid="14"/>
                                        </p:tgtEl>
                                      </p:cBhvr>
                                    </p:animEffect>
                                    <p:set>
                                      <p:cBhvr>
                                        <p:cTn id="31" dur="1" fill="hold">
                                          <p:stCondLst>
                                            <p:cond delay="2499"/>
                                          </p:stCondLst>
                                        </p:cTn>
                                        <p:tgtEl>
                                          <p:spTgt spid="1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2500"/>
                                        <p:tgtEl>
                                          <p:spTgt spid="15"/>
                                        </p:tgtEl>
                                      </p:cBhvr>
                                    </p:animEffect>
                                    <p:set>
                                      <p:cBhvr>
                                        <p:cTn id="34" dur="1" fill="hold">
                                          <p:stCondLst>
                                            <p:cond delay="2499"/>
                                          </p:stCondLst>
                                        </p:cTn>
                                        <p:tgtEl>
                                          <p:spTgt spid="1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2500"/>
                                        <p:tgtEl>
                                          <p:spTgt spid="16"/>
                                        </p:tgtEl>
                                      </p:cBhvr>
                                    </p:animEffect>
                                    <p:set>
                                      <p:cBhvr>
                                        <p:cTn id="37" dur="1" fill="hold">
                                          <p:stCondLst>
                                            <p:cond delay="2499"/>
                                          </p:stCondLst>
                                        </p:cTn>
                                        <p:tgtEl>
                                          <p:spTgt spid="1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2500"/>
                                        <p:tgtEl>
                                          <p:spTgt spid="17"/>
                                        </p:tgtEl>
                                      </p:cBhvr>
                                    </p:animEffect>
                                    <p:set>
                                      <p:cBhvr>
                                        <p:cTn id="40" dur="1" fill="hold">
                                          <p:stCondLst>
                                            <p:cond delay="2499"/>
                                          </p:stCondLst>
                                        </p:cTn>
                                        <p:tgtEl>
                                          <p:spTgt spid="1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2500"/>
                                        <p:tgtEl>
                                          <p:spTgt spid="18"/>
                                        </p:tgtEl>
                                      </p:cBhvr>
                                    </p:animEffect>
                                    <p:set>
                                      <p:cBhvr>
                                        <p:cTn id="43" dur="1" fill="hold">
                                          <p:stCondLst>
                                            <p:cond delay="2499"/>
                                          </p:stCondLst>
                                        </p:cTn>
                                        <p:tgtEl>
                                          <p:spTgt spid="1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2500"/>
                                        <p:tgtEl>
                                          <p:spTgt spid="19"/>
                                        </p:tgtEl>
                                      </p:cBhvr>
                                    </p:animEffect>
                                    <p:set>
                                      <p:cBhvr>
                                        <p:cTn id="46" dur="1" fill="hold">
                                          <p:stCondLst>
                                            <p:cond delay="2499"/>
                                          </p:stCondLst>
                                        </p:cTn>
                                        <p:tgtEl>
                                          <p:spTgt spid="1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2500"/>
                                        <p:tgtEl>
                                          <p:spTgt spid="20"/>
                                        </p:tgtEl>
                                      </p:cBhvr>
                                    </p:animEffect>
                                    <p:set>
                                      <p:cBhvr>
                                        <p:cTn id="49" dur="1" fill="hold">
                                          <p:stCondLst>
                                            <p:cond delay="2499"/>
                                          </p:stCondLst>
                                        </p:cTn>
                                        <p:tgtEl>
                                          <p:spTgt spid="2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2500"/>
                                        <p:tgtEl>
                                          <p:spTgt spid="22"/>
                                        </p:tgtEl>
                                      </p:cBhvr>
                                    </p:animEffect>
                                    <p:set>
                                      <p:cBhvr>
                                        <p:cTn id="52" dur="1" fill="hold">
                                          <p:stCondLst>
                                            <p:cond delay="2499"/>
                                          </p:stCondLst>
                                        </p:cTn>
                                        <p:tgtEl>
                                          <p:spTgt spid="22"/>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2500"/>
                                        <p:tgtEl>
                                          <p:spTgt spid="26"/>
                                        </p:tgtEl>
                                      </p:cBhvr>
                                    </p:animEffect>
                                    <p:set>
                                      <p:cBhvr>
                                        <p:cTn id="55" dur="1" fill="hold">
                                          <p:stCondLst>
                                            <p:cond delay="2499"/>
                                          </p:stCondLst>
                                        </p:cTn>
                                        <p:tgtEl>
                                          <p:spTgt spid="26"/>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2500"/>
                                        <p:tgtEl>
                                          <p:spTgt spid="27"/>
                                        </p:tgtEl>
                                      </p:cBhvr>
                                    </p:animEffect>
                                    <p:set>
                                      <p:cBhvr>
                                        <p:cTn id="58" dur="1" fill="hold">
                                          <p:stCondLst>
                                            <p:cond delay="2499"/>
                                          </p:stCondLst>
                                        </p:cTn>
                                        <p:tgtEl>
                                          <p:spTgt spid="27"/>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2500"/>
                                        <p:tgtEl>
                                          <p:spTgt spid="28"/>
                                        </p:tgtEl>
                                      </p:cBhvr>
                                    </p:animEffect>
                                    <p:set>
                                      <p:cBhvr>
                                        <p:cTn id="61" dur="1" fill="hold">
                                          <p:stCondLst>
                                            <p:cond delay="2499"/>
                                          </p:stCondLst>
                                        </p:cTn>
                                        <p:tgtEl>
                                          <p:spTgt spid="28"/>
                                        </p:tgtEl>
                                        <p:attrNameLst>
                                          <p:attrName>style.visibility</p:attrName>
                                        </p:attrNameLst>
                                      </p:cBhvr>
                                      <p:to>
                                        <p:strVal val="hidden"/>
                                      </p:to>
                                    </p:set>
                                  </p:childTnLst>
                                </p:cTn>
                              </p:par>
                              <p:par>
                                <p:cTn id="62" presetID="9" presetClass="exit" presetSubtype="0" fill="hold" grpId="0" nodeType="withEffect">
                                  <p:stCondLst>
                                    <p:cond delay="0"/>
                                  </p:stCondLst>
                                  <p:childTnLst>
                                    <p:animEffect transition="out" filter="dissolve">
                                      <p:cBhvr>
                                        <p:cTn id="63" dur="2500"/>
                                        <p:tgtEl>
                                          <p:spTgt spid="29"/>
                                        </p:tgtEl>
                                      </p:cBhvr>
                                    </p:animEffect>
                                    <p:set>
                                      <p:cBhvr>
                                        <p:cTn id="64" dur="1" fill="hold">
                                          <p:stCondLst>
                                            <p:cond delay="2499"/>
                                          </p:stCondLst>
                                        </p:cTn>
                                        <p:tgtEl>
                                          <p:spTgt spid="29"/>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2500"/>
                                        <p:tgtEl>
                                          <p:spTgt spid="33"/>
                                        </p:tgtEl>
                                      </p:cBhvr>
                                    </p:animEffect>
                                    <p:set>
                                      <p:cBhvr>
                                        <p:cTn id="67" dur="1" fill="hold">
                                          <p:stCondLst>
                                            <p:cond delay="2499"/>
                                          </p:stCondLst>
                                        </p:cTn>
                                        <p:tgtEl>
                                          <p:spTgt spid="33"/>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2500"/>
                                        <p:tgtEl>
                                          <p:spTgt spid="34"/>
                                        </p:tgtEl>
                                      </p:cBhvr>
                                    </p:animEffect>
                                    <p:set>
                                      <p:cBhvr>
                                        <p:cTn id="70" dur="1" fill="hold">
                                          <p:stCondLst>
                                            <p:cond delay="2499"/>
                                          </p:stCondLst>
                                        </p:cTn>
                                        <p:tgtEl>
                                          <p:spTgt spid="3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2500"/>
                                        <p:tgtEl>
                                          <p:spTgt spid="35"/>
                                        </p:tgtEl>
                                      </p:cBhvr>
                                    </p:animEffect>
                                    <p:set>
                                      <p:cBhvr>
                                        <p:cTn id="73" dur="1" fill="hold">
                                          <p:stCondLst>
                                            <p:cond delay="2499"/>
                                          </p:stCondLst>
                                        </p:cTn>
                                        <p:tgtEl>
                                          <p:spTgt spid="35"/>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2500"/>
                                        <p:tgtEl>
                                          <p:spTgt spid="36"/>
                                        </p:tgtEl>
                                      </p:cBhvr>
                                    </p:animEffect>
                                    <p:set>
                                      <p:cBhvr>
                                        <p:cTn id="76" dur="1" fill="hold">
                                          <p:stCondLst>
                                            <p:cond delay="2499"/>
                                          </p:stCondLst>
                                        </p:cTn>
                                        <p:tgtEl>
                                          <p:spTgt spid="36"/>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2500"/>
                                        <p:tgtEl>
                                          <p:spTgt spid="40"/>
                                        </p:tgtEl>
                                      </p:cBhvr>
                                    </p:animEffect>
                                    <p:set>
                                      <p:cBhvr>
                                        <p:cTn id="79" dur="1" fill="hold">
                                          <p:stCondLst>
                                            <p:cond delay="2499"/>
                                          </p:stCondLst>
                                        </p:cTn>
                                        <p:tgtEl>
                                          <p:spTgt spid="40"/>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2500"/>
                                        <p:tgtEl>
                                          <p:spTgt spid="41"/>
                                        </p:tgtEl>
                                      </p:cBhvr>
                                    </p:animEffect>
                                    <p:set>
                                      <p:cBhvr>
                                        <p:cTn id="82" dur="1" fill="hold">
                                          <p:stCondLst>
                                            <p:cond delay="2499"/>
                                          </p:stCondLst>
                                        </p:cTn>
                                        <p:tgtEl>
                                          <p:spTgt spid="41"/>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2500"/>
                                        <p:tgtEl>
                                          <p:spTgt spid="42"/>
                                        </p:tgtEl>
                                      </p:cBhvr>
                                    </p:animEffect>
                                    <p:set>
                                      <p:cBhvr>
                                        <p:cTn id="85" dur="1" fill="hold">
                                          <p:stCondLst>
                                            <p:cond delay="2499"/>
                                          </p:stCondLst>
                                        </p:cTn>
                                        <p:tgtEl>
                                          <p:spTgt spid="42"/>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2500"/>
                                        <p:tgtEl>
                                          <p:spTgt spid="43"/>
                                        </p:tgtEl>
                                      </p:cBhvr>
                                    </p:animEffect>
                                    <p:set>
                                      <p:cBhvr>
                                        <p:cTn id="88" dur="1" fill="hold">
                                          <p:stCondLst>
                                            <p:cond delay="2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6" grpId="0" animBg="1"/>
      <p:bldP spid="27" grpId="0" animBg="1"/>
      <p:bldP spid="28" grpId="0" animBg="1"/>
      <p:bldP spid="29" grpId="0" animBg="1"/>
      <p:bldP spid="33" grpId="0" animBg="1"/>
      <p:bldP spid="34" grpId="0" animBg="1"/>
      <p:bldP spid="35" grpId="0" animBg="1"/>
      <p:bldP spid="36" grpId="0" animBg="1"/>
      <p:bldP spid="40" grpId="0" animBg="1"/>
      <p:bldP spid="41" grpId="0" animBg="1"/>
      <p:bldP spid="42"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019800" cy="5143500"/>
          </a:xfrm>
        </p:spPr>
        <p:txBody>
          <a:bodyPr anchor="t">
            <a:normAutofit/>
          </a:bodyPr>
          <a:lstStyle/>
          <a:p>
            <a:r>
              <a:rPr lang="en-US" sz="1800" dirty="0" err="1">
                <a:solidFill>
                  <a:srgbClr val="FFFFFF"/>
                </a:solidFill>
                <a:latin typeface="Lucida Console"/>
                <a:cs typeface="Lucida Console"/>
              </a:rPr>
              <a:t>Accounts_Receivable</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err="1">
                <a:solidFill>
                  <a:srgbClr val="FFFFFF"/>
                </a:solidFill>
                <a:latin typeface="Lucida Console"/>
                <a:cs typeface="Lucida Console"/>
              </a:rPr>
              <a:t>Balance_Sheet</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err="1">
                <a:solidFill>
                  <a:srgbClr val="FFFFFF"/>
                </a:solidFill>
                <a:latin typeface="Lucida Console"/>
                <a:cs typeface="Lucida Console"/>
              </a:rPr>
              <a:t>Cost_of_Goods</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Expenses</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Liabilities_2010</a:t>
            </a:r>
            <a:br>
              <a:rPr lang="en-US" sz="1800" dirty="0">
                <a:solidFill>
                  <a:srgbClr val="FFFFFF"/>
                </a:solidFill>
                <a:latin typeface="Lucida Console"/>
                <a:cs typeface="Lucida Console"/>
              </a:rPr>
            </a:br>
            <a:r>
              <a:rPr lang="en-US" sz="1800" dirty="0" err="1">
                <a:solidFill>
                  <a:srgbClr val="FFFFFF"/>
                </a:solidFill>
                <a:latin typeface="Lucida Console"/>
                <a:cs typeface="Lucida Console"/>
              </a:rPr>
              <a:t>Present_Value</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err="1">
                <a:solidFill>
                  <a:srgbClr val="FFFFFF"/>
                </a:solidFill>
                <a:latin typeface="Lucida Console"/>
                <a:cs typeface="Lucida Console"/>
              </a:rPr>
              <a:t>Profit_And_Loss</a:t>
            </a:r>
            <a:r>
              <a:rPr lang="en-US" sz="1800" dirty="0">
                <a:solidFill>
                  <a:srgbClr val="FFFFFF"/>
                </a:solidFill>
                <a:latin typeface="Lucida Console"/>
                <a:cs typeface="Lucida Console"/>
              </a:rPr>
              <a:t> </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err="1">
                <a:solidFill>
                  <a:srgbClr val="FFFFFF"/>
                </a:solidFill>
                <a:latin typeface="Lucida Console"/>
                <a:cs typeface="Lucida Console"/>
              </a:rPr>
              <a:t>Outstanding_Invoices</a:t>
            </a:r>
            <a:endParaRPr lang="en-US" sz="1800" dirty="0">
              <a:solidFill>
                <a:srgbClr val="FFFFFF"/>
              </a:solidFill>
              <a:latin typeface="Lucida Console"/>
              <a:cs typeface="Lucida Console"/>
            </a:endParaRPr>
          </a:p>
        </p:txBody>
      </p:sp>
      <p:sp>
        <p:nvSpPr>
          <p:cNvPr id="3" name="Title 1"/>
          <p:cNvSpPr txBox="1">
            <a:spLocks/>
          </p:cNvSpPr>
          <p:nvPr/>
        </p:nvSpPr>
        <p:spPr>
          <a:xfrm>
            <a:off x="0" y="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endParaRPr lang="en-US" sz="1800" dirty="0">
              <a:solidFill>
                <a:srgbClr val="FFFFFF"/>
              </a:solidFill>
              <a:latin typeface="Lucida Console"/>
              <a:cs typeface="Lucida Console"/>
            </a:endParaRPr>
          </a:p>
          <a:p>
            <a:r>
              <a:rPr lang="en-US" sz="1800" dirty="0">
                <a:solidFill>
                  <a:srgbClr val="FFFFFF"/>
                </a:solidFill>
                <a:latin typeface="Lucida Console"/>
                <a:cs typeface="Lucida Console"/>
              </a:rPr>
              <a:t>Accounts_Receivable_2010</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Balance_Sheet_2010</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Cost_of_Goods_2010</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Expenses_2010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Liabilities</a:t>
            </a:r>
            <a:br>
              <a:rPr lang="en-US" sz="1800" dirty="0">
                <a:solidFill>
                  <a:srgbClr val="FFFFFF"/>
                </a:solidFill>
                <a:latin typeface="Lucida Console"/>
                <a:cs typeface="Lucida Console"/>
              </a:rPr>
            </a:br>
            <a:endParaRPr lang="en-US" sz="1800" dirty="0">
              <a:solidFill>
                <a:srgbClr val="FFFFFF"/>
              </a:solidFill>
              <a:latin typeface="Lucida Console"/>
              <a:cs typeface="Lucida Console"/>
            </a:endParaRPr>
          </a:p>
          <a:p>
            <a:br>
              <a:rPr lang="en-US" sz="1800" dirty="0">
                <a:solidFill>
                  <a:srgbClr val="FFFFFF"/>
                </a:solidFill>
                <a:latin typeface="Lucida Console"/>
                <a:cs typeface="Lucida Console"/>
              </a:rPr>
            </a:br>
            <a:r>
              <a:rPr lang="en-US" sz="1800" dirty="0">
                <a:solidFill>
                  <a:srgbClr val="FFFFFF"/>
                </a:solidFill>
                <a:latin typeface="Lucida Console"/>
                <a:cs typeface="Lucida Console"/>
              </a:rPr>
              <a:t>Present_Value_2010</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Profit_And_Loss_2010 </a:t>
            </a:r>
            <a:br>
              <a:rPr lang="en-US" sz="1800" dirty="0">
                <a:solidFill>
                  <a:srgbClr val="FFFFFF"/>
                </a:solidFill>
                <a:latin typeface="Lucida Console"/>
                <a:cs typeface="Lucida Console"/>
              </a:rPr>
            </a:br>
            <a:br>
              <a:rPr lang="en-US" sz="1800" dirty="0">
                <a:solidFill>
                  <a:srgbClr val="FFFFFF"/>
                </a:solidFill>
                <a:latin typeface="Lucida Console"/>
                <a:cs typeface="Lucida Console"/>
              </a:rPr>
            </a:br>
            <a:r>
              <a:rPr lang="en-US" sz="1800" dirty="0">
                <a:solidFill>
                  <a:srgbClr val="FFFFFF"/>
                </a:solidFill>
                <a:latin typeface="Lucida Console"/>
                <a:cs typeface="Lucida Console"/>
              </a:rPr>
              <a:t>Outstanding_Invoices_2010</a:t>
            </a:r>
          </a:p>
        </p:txBody>
      </p:sp>
      <p:sp>
        <p:nvSpPr>
          <p:cNvPr id="4" name="Title 1"/>
          <p:cNvSpPr txBox="1">
            <a:spLocks/>
          </p:cNvSpPr>
          <p:nvPr/>
        </p:nvSpPr>
        <p:spPr>
          <a:xfrm>
            <a:off x="0" y="133350"/>
            <a:ext cx="6019800" cy="51435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b="1" kern="1200">
                <a:solidFill>
                  <a:schemeClr val="accent2"/>
                </a:solidFill>
                <a:effectLst>
                  <a:outerShdw blurRad="38100" dist="38100" dir="2700000" algn="tl">
                    <a:srgbClr val="000000">
                      <a:alpha val="43137"/>
                    </a:srgbClr>
                  </a:outerShdw>
                </a:effectLst>
                <a:latin typeface="+mj-lt"/>
                <a:ea typeface="+mj-ea"/>
                <a:cs typeface="+mj-cs"/>
              </a:defRPr>
            </a:lvl1pPr>
          </a:lstStyle>
          <a:p>
            <a:r>
              <a:rPr lang="en-US" sz="1800" dirty="0">
                <a:solidFill>
                  <a:srgbClr val="FFFFFF"/>
                </a:solidFill>
                <a:latin typeface="Lucida Console"/>
                <a:cs typeface="Lucida Console"/>
              </a:rPr>
              <a:t>Accounts_Receivable_2010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Balance_Sheet_2010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Cost_of_Goods_2010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Expenses_2010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Liabilities</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Present_Value_2010</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Profit_And_Loss_2010 </a:t>
            </a:r>
            <a:br>
              <a:rPr lang="en-US" sz="1800" dirty="0">
                <a:solidFill>
                  <a:srgbClr val="FFFFFF"/>
                </a:solidFill>
                <a:latin typeface="Lucida Console"/>
                <a:cs typeface="Lucida Console"/>
              </a:rPr>
            </a:br>
            <a:r>
              <a:rPr lang="en-US" sz="1800" dirty="0">
                <a:solidFill>
                  <a:srgbClr val="FFFFFF"/>
                </a:solidFill>
                <a:latin typeface="Lucida Console"/>
                <a:cs typeface="Lucida Console"/>
              </a:rPr>
              <a:t>Outstanding_Invoices_2010</a:t>
            </a:r>
          </a:p>
        </p:txBody>
      </p:sp>
    </p:spTree>
    <p:extLst>
      <p:ext uri="{BB962C8B-B14F-4D97-AF65-F5344CB8AC3E}">
        <p14:creationId xmlns:p14="http://schemas.microsoft.com/office/powerpoint/2010/main" val="1662581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iterate type="wd">
                                    <p:tmPct val="10000"/>
                                  </p:iterate>
                                  <p:childTnLst>
                                    <p:animEffect transition="out" filter="dissolv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par>
                          <p:cTn id="8" fill="hold">
                            <p:stCondLst>
                              <p:cond delay="3400"/>
                            </p:stCondLst>
                            <p:childTnLst>
                              <p:par>
                                <p:cTn id="9" presetID="1" presetClass="exit" presetSubtype="0" fill="hold" grpId="0" nodeType="afterEffect">
                                  <p:stCondLst>
                                    <p:cond delay="300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64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2343150"/>
            <a:ext cx="5715000" cy="827742"/>
          </a:xfrm>
        </p:spPr>
        <p:txBody>
          <a:bodyPr/>
          <a:lstStyle/>
          <a:p>
            <a:r>
              <a:rPr lang="en-US" dirty="0"/>
              <a:t>Long Methods</a:t>
            </a:r>
          </a:p>
        </p:txBody>
      </p:sp>
      <p:sp>
        <p:nvSpPr>
          <p:cNvPr id="4" name="TextBox 3"/>
          <p:cNvSpPr txBox="1"/>
          <p:nvPr/>
        </p:nvSpPr>
        <p:spPr>
          <a:xfrm>
            <a:off x="-104994" y="0"/>
            <a:ext cx="9220200" cy="5478423"/>
          </a:xfrm>
          <a:prstGeom prst="rect">
            <a:avLst/>
          </a:prstGeom>
          <a:noFill/>
        </p:spPr>
        <p:txBody>
          <a:bodyPr wrap="square" rtlCol="0">
            <a:spAutoFit/>
          </a:bodyPr>
          <a:lstStyle/>
          <a:p>
            <a:r>
              <a:rPr lang="en-US" sz="1000" dirty="0">
                <a:solidFill>
                  <a:schemeClr val="bg1">
                    <a:lumMod val="50000"/>
                  </a:schemeClr>
                </a:solidFill>
                <a:latin typeface="Handwriting - Dakota"/>
                <a:cs typeface="Handwriting - Dakota"/>
              </a:rPr>
              <a:t> // If a license key has been located...</a:t>
            </a:r>
          </a:p>
          <a:p>
            <a:r>
              <a:rPr lang="en-US" sz="1000" dirty="0">
                <a:solidFill>
                  <a:schemeClr val="bg1">
                    <a:lumMod val="50000"/>
                  </a:schemeClr>
                </a:solidFill>
                <a:latin typeface="Handwriting - Dakota"/>
                <a:cs typeface="Handwriting - Dakota"/>
              </a:rPr>
              <a:t> if (licenseKey != null) {</a:t>
            </a:r>
          </a:p>
          <a:p>
            <a:r>
              <a:rPr lang="en-US" sz="1000" dirty="0">
                <a:solidFill>
                  <a:schemeClr val="bg1">
                    <a:lumMod val="50000"/>
                  </a:schemeClr>
                </a:solidFill>
                <a:latin typeface="Handwriting - Dakota"/>
                <a:cs typeface="Handwriting - Dakota"/>
              </a:rPr>
              <a:t>   // Decrypt</a:t>
            </a:r>
          </a:p>
          <a:p>
            <a:r>
              <a:rPr lang="en-US" sz="1000" dirty="0">
                <a:solidFill>
                  <a:schemeClr val="bg1">
                    <a:lumMod val="50000"/>
                  </a:schemeClr>
                </a:solidFill>
                <a:latin typeface="Handwriting - Dakota"/>
                <a:cs typeface="Handwriting - Dakota"/>
              </a:rPr>
              <a:t>   licenseKey = ActiproLicenseProvider.DecryptString(licenseKey, encryptionKey);</a:t>
            </a:r>
          </a:p>
          <a:p>
            <a:endParaRPr lang="en-US" sz="1000" dirty="0">
              <a:solidFill>
                <a:schemeClr val="bg1">
                  <a:lumMod val="50000"/>
                </a:schemeClr>
              </a:solidFill>
              <a:latin typeface="Handwriting - Dakota"/>
              <a:cs typeface="Handwriting - Dakota"/>
            </a:endParaRPr>
          </a:p>
          <a:p>
            <a:r>
              <a:rPr lang="en-US" sz="1000" dirty="0">
                <a:solidFill>
                  <a:schemeClr val="bg1">
                    <a:lumMod val="50000"/>
                  </a:schemeClr>
                </a:solidFill>
                <a:latin typeface="Handwriting - Dakota"/>
                <a:cs typeface="Handwriting - Dakota"/>
              </a:rPr>
              <a:t>   // Find the licensee and license key</a:t>
            </a:r>
          </a:p>
          <a:p>
            <a:r>
              <a:rPr lang="en-US" sz="1000" dirty="0">
                <a:solidFill>
                  <a:schemeClr val="bg1">
                    <a:lumMod val="50000"/>
                  </a:schemeClr>
                </a:solidFill>
                <a:latin typeface="Handwriting - Dakota"/>
                <a:cs typeface="Handwriting - Dakota"/>
              </a:rPr>
              <a:t>   string[] licenseKeyData = licenseKey.Split(new Char[] { ';' });</a:t>
            </a:r>
          </a:p>
          <a:p>
            <a:r>
              <a:rPr lang="en-US" sz="1000" dirty="0">
                <a:solidFill>
                  <a:schemeClr val="bg1">
                    <a:lumMod val="50000"/>
                  </a:schemeClr>
                </a:solidFill>
                <a:latin typeface="Handwriting - Dakota"/>
                <a:cs typeface="Handwriting - Dakota"/>
              </a:rPr>
              <a:t>   if (BrowserInteropHelper.IsBrowserHosted) {</a:t>
            </a:r>
          </a:p>
          <a:p>
            <a:r>
              <a:rPr lang="en-US" sz="1000" dirty="0">
                <a:solidFill>
                  <a:schemeClr val="bg1">
                    <a:lumMod val="50000"/>
                  </a:schemeClr>
                </a:solidFill>
                <a:latin typeface="Handwriting - Dakota"/>
                <a:cs typeface="Handwriting - Dakota"/>
              </a:rPr>
              <a:t>     // XBAP licensing uses required assembly / licensee / license key</a:t>
            </a:r>
          </a:p>
          <a:p>
            <a:endParaRPr lang="en-US" sz="1000" dirty="0">
              <a:solidFill>
                <a:schemeClr val="bg1">
                  <a:lumMod val="50000"/>
                </a:schemeClr>
              </a:solidFill>
              <a:latin typeface="Handwriting - Dakota"/>
              <a:cs typeface="Handwriting - Dakota"/>
            </a:endParaRPr>
          </a:p>
          <a:p>
            <a:r>
              <a:rPr lang="en-US" sz="1000" dirty="0">
                <a:solidFill>
                  <a:schemeClr val="bg1">
                    <a:lumMod val="50000"/>
                  </a:schemeClr>
                </a:solidFill>
                <a:latin typeface="Handwriting - Dakota"/>
                <a:cs typeface="Handwriting - Dakota"/>
              </a:rPr>
              <a:t>     // Ensure that the specified assembly is in the AppDomain</a:t>
            </a:r>
          </a:p>
          <a:p>
            <a:r>
              <a:rPr lang="en-US" sz="1000" dirty="0">
                <a:solidFill>
                  <a:schemeClr val="bg1">
                    <a:lumMod val="50000"/>
                  </a:schemeClr>
                </a:solidFill>
                <a:latin typeface="Handwriting - Dakota"/>
                <a:cs typeface="Handwriting - Dakota"/>
              </a:rPr>
              <a:t>     string requiredAssemblyName = licenseKeyData[0].Trim();</a:t>
            </a:r>
          </a:p>
          <a:p>
            <a:r>
              <a:rPr lang="en-US" sz="1000" dirty="0">
                <a:solidFill>
                  <a:schemeClr val="bg1">
                    <a:lumMod val="50000"/>
                  </a:schemeClr>
                </a:solidFill>
                <a:latin typeface="Handwriting - Dakota"/>
                <a:cs typeface="Handwriting - Dakota"/>
              </a:rPr>
              <a:t>     Assembly[] assemblies = AppDomain.CurrentDomain.GetAssemblies();</a:t>
            </a:r>
          </a:p>
          <a:p>
            <a:r>
              <a:rPr lang="en-US" sz="1000" dirty="0">
                <a:solidFill>
                  <a:schemeClr val="bg1">
                    <a:lumMod val="50000"/>
                  </a:schemeClr>
                </a:solidFill>
                <a:latin typeface="Handwriting - Dakota"/>
                <a:cs typeface="Handwriting - Dakota"/>
              </a:rPr>
              <a:t>     bool assemblyFound = false;</a:t>
            </a:r>
          </a:p>
          <a:p>
            <a:r>
              <a:rPr lang="en-US" sz="1000" dirty="0">
                <a:solidFill>
                  <a:schemeClr val="bg1">
                    <a:lumMod val="50000"/>
                  </a:schemeClr>
                </a:solidFill>
                <a:latin typeface="Handwriting - Dakota"/>
                <a:cs typeface="Handwriting - Dakota"/>
              </a:rPr>
              <a:t>     foreach (Assembly loadedAssembly in assemblies) {</a:t>
            </a:r>
          </a:p>
          <a:p>
            <a:r>
              <a:rPr lang="en-US" sz="1000" dirty="0">
                <a:solidFill>
                  <a:schemeClr val="bg1">
                    <a:lumMod val="50000"/>
                  </a:schemeClr>
                </a:solidFill>
                <a:latin typeface="Handwriting - Dakota"/>
                <a:cs typeface="Handwriting - Dakota"/>
              </a:rPr>
              <a:t>       if (loadedAssembly.FullName.StartsWith(requiredAssemblyName + ",", StringCompari</a:t>
            </a:r>
          </a:p>
          <a:p>
            <a:r>
              <a:rPr lang="en-US" sz="1000" dirty="0">
                <a:solidFill>
                  <a:schemeClr val="bg1">
                    <a:lumMod val="50000"/>
                  </a:schemeClr>
                </a:solidFill>
                <a:latin typeface="Handwriting - Dakota"/>
                <a:cs typeface="Handwriting - Dakota"/>
              </a:rPr>
              <a:t>         assemblyFound = true;</a:t>
            </a:r>
          </a:p>
          <a:p>
            <a:r>
              <a:rPr lang="en-US" sz="1000" dirty="0">
                <a:solidFill>
                  <a:schemeClr val="bg1">
                    <a:lumMod val="50000"/>
                  </a:schemeClr>
                </a:solidFill>
                <a:latin typeface="Handwriting - Dakota"/>
                <a:cs typeface="Handwriting - Dakota"/>
              </a:rPr>
              <a:t>         break;</a:t>
            </a:r>
          </a:p>
          <a:p>
            <a:r>
              <a:rPr lang="en-US" sz="1000" dirty="0">
                <a:solidFill>
                  <a:schemeClr val="bg1">
                    <a:lumMod val="50000"/>
                  </a:schemeClr>
                </a:solidFill>
                <a:latin typeface="Handwriting - Dakota"/>
                <a:cs typeface="Handwriting - Dakota"/>
              </a:rPr>
              <a:t>       }</a:t>
            </a:r>
          </a:p>
          <a:p>
            <a:r>
              <a:rPr lang="en-US" sz="1000" dirty="0">
                <a:solidFill>
                  <a:schemeClr val="bg1">
                    <a:lumMod val="50000"/>
                  </a:schemeClr>
                </a:solidFill>
                <a:latin typeface="Handwriting - Dakota"/>
                <a:cs typeface="Handwriting - Dakota"/>
              </a:rPr>
              <a:t>     }</a:t>
            </a:r>
          </a:p>
          <a:p>
            <a:endParaRPr lang="en-US" sz="1000" dirty="0">
              <a:solidFill>
                <a:schemeClr val="bg1">
                  <a:lumMod val="50000"/>
                </a:schemeClr>
              </a:solidFill>
              <a:latin typeface="Handwriting - Dakota"/>
              <a:cs typeface="Handwriting - Dakota"/>
            </a:endParaRPr>
          </a:p>
          <a:p>
            <a:r>
              <a:rPr lang="en-US" sz="1000" dirty="0">
                <a:solidFill>
                  <a:schemeClr val="bg1">
                    <a:lumMod val="50000"/>
                  </a:schemeClr>
                </a:solidFill>
                <a:latin typeface="Handwriting - Dakota"/>
                <a:cs typeface="Handwriting - Dakota"/>
              </a:rPr>
              <a:t>     if ((assemblyFound) &amp;&amp; (plainTextLicensee == licenseKeyData[2]) &amp;&amp; (String.Compare</a:t>
            </a:r>
          </a:p>
          <a:p>
            <a:r>
              <a:rPr lang="en-US" sz="1000" dirty="0">
                <a:solidFill>
                  <a:schemeClr val="bg1">
                    <a:lumMod val="50000"/>
                  </a:schemeClr>
                </a:solidFill>
                <a:latin typeface="Handwriting - Dakota"/>
                <a:cs typeface="Handwriting - Dakota"/>
              </a:rPr>
              <a:t>       // Assembly was found so use license data</a:t>
            </a:r>
          </a:p>
          <a:p>
            <a:r>
              <a:rPr lang="en-US" sz="1000" dirty="0">
                <a:solidFill>
                  <a:schemeClr val="bg1">
                    <a:lumMod val="50000"/>
                  </a:schemeClr>
                </a:solidFill>
                <a:latin typeface="Handwriting - Dakota"/>
                <a:cs typeface="Handwriting - Dakota"/>
              </a:rPr>
              <a:t>       licensee = licenseKeyData[2];</a:t>
            </a:r>
          </a:p>
          <a:p>
            <a:r>
              <a:rPr lang="en-US" sz="1000" dirty="0">
                <a:solidFill>
                  <a:schemeClr val="bg1">
                    <a:lumMod val="50000"/>
                  </a:schemeClr>
                </a:solidFill>
                <a:latin typeface="Handwriting - Dakota"/>
                <a:cs typeface="Handwriting - Dakota"/>
              </a:rPr>
              <a:t>       licenseKey = licenseKeyData[1];</a:t>
            </a:r>
          </a:p>
          <a:p>
            <a:r>
              <a:rPr lang="en-US" sz="1000" dirty="0">
                <a:solidFill>
                  <a:schemeClr val="bg1">
                    <a:lumMod val="50000"/>
                  </a:schemeClr>
                </a:solidFill>
                <a:latin typeface="Handwriting - Dakota"/>
                <a:cs typeface="Handwriting - Dakota"/>
              </a:rPr>
              <a:t>       sourceLocation = ActiproLicenseSourceLocation.AssemblySavedContext;</a:t>
            </a:r>
          </a:p>
          <a:p>
            <a:r>
              <a:rPr lang="en-US" sz="1000" dirty="0">
                <a:solidFill>
                  <a:schemeClr val="bg1">
                    <a:lumMod val="50000"/>
                  </a:schemeClr>
                </a:solidFill>
                <a:latin typeface="Handwriting - Dakota"/>
                <a:cs typeface="Handwriting - Dakota"/>
              </a:rPr>
              <a:t>     }</a:t>
            </a:r>
          </a:p>
          <a:p>
            <a:r>
              <a:rPr lang="en-US" sz="1000" dirty="0">
                <a:solidFill>
                  <a:schemeClr val="bg1">
                    <a:lumMod val="50000"/>
                  </a:schemeClr>
                </a:solidFill>
                <a:latin typeface="Handwriting - Dakota"/>
                <a:cs typeface="Handwriting - Dakota"/>
              </a:rPr>
              <a:t>   }</a:t>
            </a:r>
          </a:p>
          <a:p>
            <a:r>
              <a:rPr lang="en-US" sz="1000" dirty="0">
                <a:solidFill>
                  <a:schemeClr val="bg1">
                    <a:lumMod val="50000"/>
                  </a:schemeClr>
                </a:solidFill>
                <a:latin typeface="Handwriting - Dakota"/>
                <a:cs typeface="Handwriting - Dakota"/>
              </a:rPr>
              <a:t>   else {</a:t>
            </a:r>
          </a:p>
          <a:p>
            <a:r>
              <a:rPr lang="en-US" sz="1000" dirty="0">
                <a:solidFill>
                  <a:schemeClr val="bg1">
                    <a:lumMod val="50000"/>
                  </a:schemeClr>
                </a:solidFill>
                <a:latin typeface="Handwriting - Dakota"/>
                <a:cs typeface="Handwriting - Dakota"/>
              </a:rPr>
              <a:t>     // Regular licensing just uses licensee / license key</a:t>
            </a:r>
          </a:p>
          <a:p>
            <a:r>
              <a:rPr lang="en-US" sz="1000" dirty="0">
                <a:solidFill>
                  <a:schemeClr val="bg1">
                    <a:lumMod val="50000"/>
                  </a:schemeClr>
                </a:solidFill>
                <a:latin typeface="Handwriting - Dakota"/>
                <a:cs typeface="Handwriting - Dakota"/>
              </a:rPr>
              <a:t>     licensee = licenseKeyData[1];</a:t>
            </a:r>
          </a:p>
          <a:p>
            <a:r>
              <a:rPr lang="en-US" sz="1000" dirty="0">
                <a:solidFill>
                  <a:schemeClr val="bg1">
                    <a:lumMod val="50000"/>
                  </a:schemeClr>
                </a:solidFill>
                <a:latin typeface="Handwriting - Dakota"/>
                <a:cs typeface="Handwriting - Dakota"/>
              </a:rPr>
              <a:t>     licenseKey = licenseKeyData[0];</a:t>
            </a:r>
          </a:p>
          <a:p>
            <a:r>
              <a:rPr lang="en-US" sz="1000" dirty="0">
                <a:solidFill>
                  <a:schemeClr val="bg1">
                    <a:lumMod val="50000"/>
                  </a:schemeClr>
                </a:solidFill>
                <a:latin typeface="Handwriting - Dakota"/>
                <a:cs typeface="Handwriting - Dakota"/>
              </a:rPr>
              <a:t>     sourceLocation = ActiproLicenseSourceLocation.AssemblySavedContext;</a:t>
            </a:r>
          </a:p>
          <a:p>
            <a:r>
              <a:rPr lang="en-US" sz="1000" dirty="0">
                <a:solidFill>
                  <a:schemeClr val="bg1">
                    <a:lumMod val="50000"/>
                  </a:schemeClr>
                </a:solidFill>
                <a:latin typeface="Handwriting - Dakota"/>
                <a:cs typeface="Handwriting - Dakota"/>
              </a:rPr>
              <a:t>   }</a:t>
            </a:r>
          </a:p>
          <a:p>
            <a:endParaRPr lang="en-US" sz="1000" dirty="0">
              <a:solidFill>
                <a:schemeClr val="bg1">
                  <a:lumMod val="50000"/>
                </a:schemeClr>
              </a:solidFill>
              <a:latin typeface="Handwriting - Dakota"/>
              <a:cs typeface="Handwriting - Dakota"/>
            </a:endParaRPr>
          </a:p>
        </p:txBody>
      </p:sp>
    </p:spTree>
    <p:extLst>
      <p:ext uri="{BB962C8B-B14F-4D97-AF65-F5344CB8AC3E}">
        <p14:creationId xmlns:p14="http://schemas.microsoft.com/office/powerpoint/2010/main" val="57452704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Merge Conflict</a:t>
            </a:r>
          </a:p>
        </p:txBody>
      </p:sp>
    </p:spTree>
    <p:extLst>
      <p:ext uri="{BB962C8B-B14F-4D97-AF65-F5344CB8AC3E}">
        <p14:creationId xmlns:p14="http://schemas.microsoft.com/office/powerpoint/2010/main" val="418816386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Encapsulation </a:t>
            </a:r>
            <a:br>
              <a:rPr lang="en-US" dirty="0"/>
            </a:br>
            <a:r>
              <a:rPr lang="en-US" dirty="0"/>
              <a:t>&amp; Readability </a:t>
            </a:r>
          </a:p>
        </p:txBody>
      </p:sp>
    </p:spTree>
    <p:extLst>
      <p:ext uri="{BB962C8B-B14F-4D97-AF65-F5344CB8AC3E}">
        <p14:creationId xmlns:p14="http://schemas.microsoft.com/office/powerpoint/2010/main" val="15328922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28600" y="1123950"/>
            <a:ext cx="8665251" cy="2895600"/>
            <a:chOff x="178992" y="487848"/>
            <a:chExt cx="15687078" cy="5242030"/>
          </a:xfrm>
        </p:grpSpPr>
        <p:sp>
          <p:nvSpPr>
            <p:cNvPr id="36" name="Rectangle 35"/>
            <p:cNvSpPr/>
            <p:nvPr/>
          </p:nvSpPr>
          <p:spPr>
            <a:xfrm>
              <a:off x="639942" y="4898881"/>
              <a:ext cx="5935876" cy="646331"/>
            </a:xfrm>
            <a:prstGeom prst="rect">
              <a:avLst/>
            </a:prstGeom>
          </p:spPr>
          <p:txBody>
            <a:bodyPr wrap="square">
              <a:spAutoFit/>
            </a:bodyPr>
            <a:lstStyle/>
            <a:p>
              <a:pPr algn="ctr"/>
              <a:r>
                <a:rPr lang="en-US" sz="1200" b="1" dirty="0">
                  <a:solidFill>
                    <a:srgbClr val="A6A6A6"/>
                  </a:solidFill>
                  <a:latin typeface="Courier"/>
                  <a:cs typeface="Courier"/>
                </a:rPr>
                <a:t>DoSomething</a:t>
              </a:r>
            </a:p>
            <a:p>
              <a:pPr algn="ctr"/>
              <a:r>
                <a:rPr lang="en-US" sz="1200" b="1" dirty="0">
                  <a:solidFill>
                    <a:srgbClr val="A6A6A6"/>
                  </a:solidFill>
                  <a:latin typeface="Courier"/>
                  <a:cs typeface="Courier"/>
                </a:rPr>
                <a:t>EvilTo</a:t>
              </a:r>
            </a:p>
            <a:p>
              <a:pPr algn="ctr"/>
              <a:r>
                <a:rPr lang="en-US" sz="1200" b="1" dirty="0">
                  <a:solidFill>
                    <a:srgbClr val="A6A6A6"/>
                  </a:solidFill>
                  <a:latin typeface="Courier"/>
                  <a:cs typeface="Courier"/>
                </a:rPr>
                <a:t>Database()</a:t>
              </a:r>
            </a:p>
          </p:txBody>
        </p:sp>
        <p:sp>
          <p:nvSpPr>
            <p:cNvPr id="37" name="Rectangle 36"/>
            <p:cNvSpPr/>
            <p:nvPr/>
          </p:nvSpPr>
          <p:spPr>
            <a:xfrm>
              <a:off x="748912" y="4898882"/>
              <a:ext cx="1170217" cy="501463"/>
            </a:xfrm>
            <a:prstGeom prst="rect">
              <a:avLst/>
            </a:prstGeom>
          </p:spPr>
          <p:txBody>
            <a:bodyPr wrap="none">
              <a:spAutoFit/>
            </a:bodyPr>
            <a:lstStyle/>
            <a:p>
              <a:pPr algn="ctr"/>
              <a:r>
                <a:rPr lang="en-US" sz="1200" b="1" dirty="0">
                  <a:solidFill>
                    <a:srgbClr val="A6A6A6"/>
                  </a:solidFill>
                  <a:latin typeface="Courier"/>
                  <a:cs typeface="Courier"/>
                </a:rPr>
                <a:t>Foo()</a:t>
              </a:r>
            </a:p>
          </p:txBody>
        </p:sp>
        <p:sp>
          <p:nvSpPr>
            <p:cNvPr id="38" name="Rectangle 37"/>
            <p:cNvSpPr/>
            <p:nvPr/>
          </p:nvSpPr>
          <p:spPr>
            <a:xfrm>
              <a:off x="4842282" y="4529549"/>
              <a:ext cx="3055508" cy="1200329"/>
            </a:xfrm>
            <a:prstGeom prst="rect">
              <a:avLst/>
            </a:prstGeom>
          </p:spPr>
          <p:txBody>
            <a:bodyPr wrap="square">
              <a:spAutoFit/>
            </a:bodyPr>
            <a:lstStyle/>
            <a:p>
              <a:pPr algn="ctr"/>
              <a:r>
                <a:rPr lang="en-US" sz="1200" b="1" dirty="0">
                  <a:solidFill>
                    <a:srgbClr val="A6A6A6"/>
                  </a:solidFill>
                  <a:latin typeface="Courier"/>
                  <a:cs typeface="Courier"/>
                </a:rPr>
                <a:t>ParseXml</a:t>
              </a:r>
            </a:p>
            <a:p>
              <a:pPr algn="ctr"/>
              <a:r>
                <a:rPr lang="en-US" sz="1200" b="1" dirty="0">
                  <a:solidFill>
                    <a:srgbClr val="A6A6A6"/>
                  </a:solidFill>
                  <a:latin typeface="Courier"/>
                  <a:cs typeface="Courier"/>
                </a:rPr>
                <a:t>AndStoreFlight</a:t>
              </a:r>
            </a:p>
            <a:p>
              <a:pPr algn="ctr"/>
              <a:r>
                <a:rPr lang="en-US" sz="1200" b="1" dirty="0">
                  <a:solidFill>
                    <a:srgbClr val="A6A6A6"/>
                  </a:solidFill>
                  <a:latin typeface="Courier"/>
                  <a:cs typeface="Courier"/>
                </a:rPr>
                <a:t>ToDatabase</a:t>
              </a:r>
            </a:p>
            <a:p>
              <a:pPr algn="ctr"/>
              <a:r>
                <a:rPr lang="en-US" sz="1200" b="1" dirty="0">
                  <a:solidFill>
                    <a:srgbClr val="A6A6A6"/>
                  </a:solidFill>
                  <a:latin typeface="Courier"/>
                  <a:cs typeface="Courier"/>
                </a:rPr>
                <a:t>AndLocalCache</a:t>
              </a:r>
            </a:p>
            <a:p>
              <a:pPr algn="ctr"/>
              <a:r>
                <a:rPr lang="en-US" sz="1200" b="1" dirty="0">
                  <a:solidFill>
                    <a:srgbClr val="A6A6A6"/>
                  </a:solidFill>
                  <a:latin typeface="Courier"/>
                  <a:cs typeface="Courier"/>
                </a:rPr>
                <a:t>AndStart</a:t>
              </a:r>
            </a:p>
            <a:p>
              <a:pPr algn="ctr"/>
              <a:r>
                <a:rPr lang="en-US" sz="1200" b="1" dirty="0">
                  <a:solidFill>
                    <a:srgbClr val="A6A6A6"/>
                  </a:solidFill>
                  <a:latin typeface="Courier"/>
                  <a:cs typeface="Courier"/>
                </a:rPr>
                <a:t>Processing()</a:t>
              </a:r>
            </a:p>
          </p:txBody>
        </p:sp>
        <p:sp>
          <p:nvSpPr>
            <p:cNvPr id="39" name="Rectangle 38"/>
            <p:cNvSpPr/>
            <p:nvPr/>
          </p:nvSpPr>
          <p:spPr>
            <a:xfrm>
              <a:off x="7041349" y="4898881"/>
              <a:ext cx="4329218" cy="830997"/>
            </a:xfrm>
            <a:prstGeom prst="rect">
              <a:avLst/>
            </a:prstGeom>
          </p:spPr>
          <p:txBody>
            <a:bodyPr wrap="square">
              <a:spAutoFit/>
            </a:bodyPr>
            <a:lstStyle/>
            <a:p>
              <a:pPr algn="ctr"/>
              <a:r>
                <a:rPr lang="en-US" sz="1200" b="1" dirty="0">
                  <a:solidFill>
                    <a:srgbClr val="A6A6A6"/>
                  </a:solidFill>
                  <a:latin typeface="Courier"/>
                  <a:cs typeface="Courier"/>
                </a:rPr>
                <a:t>StoreFlight</a:t>
              </a:r>
            </a:p>
            <a:p>
              <a:pPr algn="ctr"/>
              <a:r>
                <a:rPr lang="en-US" sz="1200" b="1" dirty="0">
                  <a:solidFill>
                    <a:srgbClr val="A6A6A6"/>
                  </a:solidFill>
                  <a:latin typeface="Courier"/>
                  <a:cs typeface="Courier"/>
                </a:rPr>
                <a:t>ToDatabase</a:t>
              </a:r>
            </a:p>
            <a:p>
              <a:pPr algn="ctr"/>
              <a:r>
                <a:rPr lang="en-US" sz="1200" b="1" dirty="0">
                  <a:solidFill>
                    <a:srgbClr val="A6A6A6"/>
                  </a:solidFill>
                  <a:latin typeface="Courier"/>
                  <a:cs typeface="Courier"/>
                </a:rPr>
                <a:t>AndStart</a:t>
              </a:r>
            </a:p>
            <a:p>
              <a:pPr algn="ctr"/>
              <a:r>
                <a:rPr lang="en-US" sz="1200" b="1" dirty="0">
                  <a:solidFill>
                    <a:srgbClr val="A6A6A6"/>
                  </a:solidFill>
                  <a:latin typeface="Courier"/>
                  <a:cs typeface="Courier"/>
                </a:rPr>
                <a:t>Processing()</a:t>
              </a:r>
            </a:p>
          </p:txBody>
        </p:sp>
        <p:sp>
          <p:nvSpPr>
            <p:cNvPr id="40" name="Rectangle 39"/>
            <p:cNvSpPr/>
            <p:nvPr/>
          </p:nvSpPr>
          <p:spPr>
            <a:xfrm>
              <a:off x="9569500" y="4842911"/>
              <a:ext cx="3602134" cy="646331"/>
            </a:xfrm>
            <a:prstGeom prst="rect">
              <a:avLst/>
            </a:prstGeom>
          </p:spPr>
          <p:txBody>
            <a:bodyPr wrap="square">
              <a:spAutoFit/>
            </a:bodyPr>
            <a:lstStyle/>
            <a:p>
              <a:pPr algn="ctr"/>
              <a:r>
                <a:rPr lang="en-US" sz="1200" b="1" dirty="0">
                  <a:solidFill>
                    <a:srgbClr val="A6A6A6"/>
                  </a:solidFill>
                  <a:latin typeface="Courier"/>
                  <a:cs typeface="Courier"/>
                </a:rPr>
                <a:t>Begin</a:t>
              </a:r>
            </a:p>
            <a:p>
              <a:pPr algn="ctr"/>
              <a:r>
                <a:rPr lang="en-US" sz="1200" b="1" dirty="0">
                  <a:solidFill>
                    <a:srgbClr val="A6A6A6"/>
                  </a:solidFill>
                  <a:latin typeface="Courier"/>
                  <a:cs typeface="Courier"/>
                </a:rPr>
                <a:t>Tracking</a:t>
              </a:r>
            </a:p>
            <a:p>
              <a:pPr algn="ctr"/>
              <a:r>
                <a:rPr lang="en-US" sz="1200" b="1" dirty="0">
                  <a:solidFill>
                    <a:srgbClr val="A6A6A6"/>
                  </a:solidFill>
                  <a:latin typeface="Courier"/>
                  <a:cs typeface="Courier"/>
                </a:rPr>
                <a:t>Flight()</a:t>
              </a:r>
            </a:p>
          </p:txBody>
        </p:sp>
        <p:sp>
          <p:nvSpPr>
            <p:cNvPr id="41" name="Chevron 40"/>
            <p:cNvSpPr/>
            <p:nvPr/>
          </p:nvSpPr>
          <p:spPr>
            <a:xfrm>
              <a:off x="10349105" y="1640385"/>
              <a:ext cx="3213532" cy="2920473"/>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a:t>         Intent</a:t>
              </a:r>
            </a:p>
          </p:txBody>
        </p:sp>
        <p:sp>
          <p:nvSpPr>
            <p:cNvPr id="42" name="Chevron 41"/>
            <p:cNvSpPr/>
            <p:nvPr/>
          </p:nvSpPr>
          <p:spPr>
            <a:xfrm>
              <a:off x="3120115" y="1640385"/>
              <a:ext cx="3517027" cy="2920473"/>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a:t>         Honest</a:t>
              </a:r>
            </a:p>
          </p:txBody>
        </p:sp>
        <p:sp>
          <p:nvSpPr>
            <p:cNvPr id="43" name="Chevron 42"/>
            <p:cNvSpPr/>
            <p:nvPr/>
          </p:nvSpPr>
          <p:spPr>
            <a:xfrm>
              <a:off x="5302432" y="1640385"/>
              <a:ext cx="4014548" cy="2920473"/>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Honest  &amp; </a:t>
              </a:r>
            </a:p>
            <a:p>
              <a:r>
                <a:rPr lang="en-US" dirty="0"/>
                <a:t>Complete</a:t>
              </a:r>
            </a:p>
          </p:txBody>
        </p:sp>
        <p:sp>
          <p:nvSpPr>
            <p:cNvPr id="44" name="Chevron 43"/>
            <p:cNvSpPr/>
            <p:nvPr/>
          </p:nvSpPr>
          <p:spPr>
            <a:xfrm>
              <a:off x="8022934" y="1640385"/>
              <a:ext cx="3671158" cy="2920473"/>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Does the </a:t>
              </a:r>
            </a:p>
            <a:p>
              <a:r>
                <a:rPr lang="en-US" dirty="0"/>
                <a:t>Right Thing</a:t>
              </a:r>
            </a:p>
            <a:p>
              <a:endParaRPr lang="en-US" dirty="0"/>
            </a:p>
          </p:txBody>
        </p:sp>
        <p:sp>
          <p:nvSpPr>
            <p:cNvPr id="45" name="Chevron 44"/>
            <p:cNvSpPr/>
            <p:nvPr/>
          </p:nvSpPr>
          <p:spPr>
            <a:xfrm>
              <a:off x="12211344" y="1640385"/>
              <a:ext cx="3654726" cy="2920473"/>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a:t>Domain </a:t>
              </a:r>
            </a:p>
            <a:p>
              <a:r>
                <a:rPr lang="en-US" sz="1500" dirty="0"/>
                <a:t>Abstraction</a:t>
              </a:r>
            </a:p>
          </p:txBody>
        </p:sp>
        <p:sp>
          <p:nvSpPr>
            <p:cNvPr id="46" name="Rectangle 45"/>
            <p:cNvSpPr/>
            <p:nvPr/>
          </p:nvSpPr>
          <p:spPr>
            <a:xfrm>
              <a:off x="12024296" y="4883201"/>
              <a:ext cx="3692985" cy="646331"/>
            </a:xfrm>
            <a:prstGeom prst="rect">
              <a:avLst/>
            </a:prstGeom>
          </p:spPr>
          <p:txBody>
            <a:bodyPr wrap="square">
              <a:spAutoFit/>
            </a:bodyPr>
            <a:lstStyle/>
            <a:p>
              <a:pPr algn="ctr"/>
              <a:r>
                <a:rPr lang="en-US" sz="1200" b="1" dirty="0">
                  <a:solidFill>
                    <a:schemeClr val="tx1">
                      <a:lumMod val="50000"/>
                      <a:lumOff val="50000"/>
                    </a:schemeClr>
                  </a:solidFill>
                  <a:latin typeface="Courier"/>
                  <a:cs typeface="Courier"/>
                </a:rPr>
                <a:t>Monitoring</a:t>
              </a:r>
            </a:p>
            <a:p>
              <a:pPr algn="ctr"/>
              <a:r>
                <a:rPr lang="en-US" sz="1200" b="1" dirty="0">
                  <a:solidFill>
                    <a:schemeClr val="tx1">
                      <a:lumMod val="50000"/>
                      <a:lumOff val="50000"/>
                    </a:schemeClr>
                  </a:solidFill>
                  <a:latin typeface="Courier"/>
                  <a:cs typeface="Courier"/>
                </a:rPr>
                <a:t>Panel</a:t>
              </a:r>
            </a:p>
            <a:p>
              <a:pPr algn="ctr"/>
              <a:r>
                <a:rPr lang="en-US" sz="1200" b="1" dirty="0">
                  <a:solidFill>
                    <a:srgbClr val="A6A6A6"/>
                  </a:solidFill>
                  <a:latin typeface="Courier"/>
                  <a:cs typeface="Courier"/>
                </a:rPr>
                <a:t>.Add(</a:t>
              </a:r>
              <a:r>
                <a:rPr lang="en-US" sz="1200" b="1" dirty="0">
                  <a:solidFill>
                    <a:srgbClr val="7F7F7F"/>
                  </a:solidFill>
                  <a:latin typeface="Courier"/>
                  <a:cs typeface="Courier"/>
                </a:rPr>
                <a:t>flight</a:t>
              </a:r>
              <a:r>
                <a:rPr lang="en-US" sz="1200" b="1" dirty="0">
                  <a:solidFill>
                    <a:srgbClr val="A6A6A6"/>
                  </a:solidFill>
                  <a:latin typeface="Courier"/>
                  <a:cs typeface="Courier"/>
                </a:rPr>
                <a:t>)</a:t>
              </a:r>
            </a:p>
          </p:txBody>
        </p:sp>
        <p:sp>
          <p:nvSpPr>
            <p:cNvPr id="47" name="Rectangle 46"/>
            <p:cNvSpPr/>
            <p:nvPr/>
          </p:nvSpPr>
          <p:spPr>
            <a:xfrm>
              <a:off x="1523562" y="487848"/>
              <a:ext cx="12766163" cy="461665"/>
            </a:xfrm>
            <a:prstGeom prst="rect">
              <a:avLst/>
            </a:prstGeom>
          </p:spPr>
          <p:txBody>
            <a:bodyPr wrap="square">
              <a:spAutoFit/>
            </a:bodyPr>
            <a:lstStyle/>
            <a:p>
              <a:pPr algn="ctr"/>
              <a:r>
                <a:rPr lang="en-US" sz="2400" dirty="0">
                  <a:solidFill>
                    <a:schemeClr val="bg1">
                      <a:lumMod val="65000"/>
                    </a:schemeClr>
                  </a:solidFill>
                  <a:latin typeface="Iowan Old Style Black"/>
                  <a:cs typeface="Iowan Old Style Black"/>
                </a:rPr>
                <a:t>The 7 stages of naming </a:t>
              </a:r>
            </a:p>
          </p:txBody>
        </p:sp>
        <p:sp>
          <p:nvSpPr>
            <p:cNvPr id="48" name="Rectangle 47"/>
            <p:cNvSpPr/>
            <p:nvPr/>
          </p:nvSpPr>
          <p:spPr>
            <a:xfrm>
              <a:off x="7733882" y="3423358"/>
              <a:ext cx="2979428" cy="646331"/>
            </a:xfrm>
            <a:prstGeom prst="rect">
              <a:avLst/>
            </a:prstGeom>
          </p:spPr>
          <p:txBody>
            <a:bodyPr wrap="square">
              <a:spAutoFit/>
            </a:bodyPr>
            <a:lstStyle/>
            <a:p>
              <a:r>
                <a:rPr lang="en-US" sz="1200" b="1" dirty="0">
                  <a:solidFill>
                    <a:schemeClr val="tx1">
                      <a:lumMod val="75000"/>
                      <a:lumOff val="25000"/>
                    </a:schemeClr>
                  </a:solidFill>
                  <a:latin typeface="Courier"/>
                  <a:cs typeface="Courier"/>
                </a:rPr>
                <a:t>        </a:t>
              </a:r>
              <a:r>
                <a:rPr lang="en-US" sz="1200" b="1" dirty="0">
                  <a:solidFill>
                    <a:srgbClr val="7F7F7F"/>
                  </a:solidFill>
                  <a:latin typeface="Courier"/>
                  <a:cs typeface="Courier"/>
                </a:rPr>
                <a:t>Start</a:t>
              </a:r>
            </a:p>
            <a:p>
              <a:pPr algn="ctr"/>
              <a:r>
                <a:rPr lang="en-US" sz="1200" b="1" dirty="0">
                  <a:solidFill>
                    <a:srgbClr val="7F7F7F"/>
                  </a:solidFill>
                  <a:latin typeface="Courier"/>
                  <a:cs typeface="Courier"/>
                </a:rPr>
                <a:t>    Structural</a:t>
              </a:r>
              <a:r>
                <a:rPr lang="en-US" sz="1200" b="1" dirty="0">
                  <a:solidFill>
                    <a:schemeClr val="tx1">
                      <a:lumMod val="75000"/>
                      <a:lumOff val="25000"/>
                    </a:schemeClr>
                  </a:solidFill>
                  <a:latin typeface="Courier"/>
                  <a:cs typeface="Courier"/>
                </a:rPr>
                <a:t> </a:t>
              </a:r>
            </a:p>
            <a:p>
              <a:pPr algn="ctr"/>
              <a:r>
                <a:rPr lang="en-US" sz="1200" b="1" dirty="0">
                  <a:solidFill>
                    <a:schemeClr val="tx1">
                      <a:lumMod val="75000"/>
                      <a:lumOff val="25000"/>
                    </a:schemeClr>
                  </a:solidFill>
                  <a:latin typeface="Courier"/>
                  <a:cs typeface="Courier"/>
                </a:rPr>
                <a:t>Refactoring </a:t>
              </a:r>
            </a:p>
          </p:txBody>
        </p:sp>
        <p:sp>
          <p:nvSpPr>
            <p:cNvPr id="49" name="Rectangle 48"/>
            <p:cNvSpPr/>
            <p:nvPr/>
          </p:nvSpPr>
          <p:spPr>
            <a:xfrm>
              <a:off x="9044868" y="1217439"/>
              <a:ext cx="2979428" cy="246221"/>
            </a:xfrm>
            <a:prstGeom prst="rect">
              <a:avLst/>
            </a:prstGeom>
          </p:spPr>
          <p:txBody>
            <a:bodyPr wrap="square">
              <a:spAutoFit/>
            </a:bodyPr>
            <a:lstStyle/>
            <a:p>
              <a:pPr algn="ctr"/>
              <a:r>
                <a:rPr lang="en-US" sz="1000" dirty="0">
                  <a:solidFill>
                    <a:srgbClr val="A6A6A6"/>
                  </a:solidFill>
                  <a:latin typeface="Courier"/>
                  <a:cs typeface="Courier"/>
                </a:rPr>
                <a:t>By ArloBelshee</a:t>
              </a:r>
            </a:p>
          </p:txBody>
        </p:sp>
        <p:sp>
          <p:nvSpPr>
            <p:cNvPr id="50" name="Pentagon 49"/>
            <p:cNvSpPr/>
            <p:nvPr/>
          </p:nvSpPr>
          <p:spPr>
            <a:xfrm>
              <a:off x="178992" y="1665202"/>
              <a:ext cx="1652999" cy="2920473"/>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a:t> Missing</a:t>
              </a:r>
            </a:p>
          </p:txBody>
        </p:sp>
        <p:sp>
          <p:nvSpPr>
            <p:cNvPr id="51" name="Chevron 50"/>
            <p:cNvSpPr/>
            <p:nvPr/>
          </p:nvSpPr>
          <p:spPr>
            <a:xfrm>
              <a:off x="555636" y="1656550"/>
              <a:ext cx="3913134" cy="2920473"/>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t>           Nonsense</a:t>
              </a:r>
            </a:p>
          </p:txBody>
        </p:sp>
      </p:grpSp>
    </p:spTree>
    <p:extLst>
      <p:ext uri="{BB962C8B-B14F-4D97-AF65-F5344CB8AC3E}">
        <p14:creationId xmlns:p14="http://schemas.microsoft.com/office/powerpoint/2010/main" val="290194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6984158" y="2658130"/>
            <a:ext cx="1262059" cy="523220"/>
          </a:xfrm>
          <a:prstGeom prst="rect">
            <a:avLst/>
          </a:prstGeom>
        </p:spPr>
        <p:txBody>
          <a:bodyPr wrap="none">
            <a:spAutoFit/>
          </a:bodyPr>
          <a:lstStyle/>
          <a:p>
            <a:pPr algn="ctr"/>
            <a:r>
              <a:rPr lang="en-US" sz="2800" b="1" dirty="0">
                <a:solidFill>
                  <a:srgbClr val="A6A6A6"/>
                </a:solidFill>
                <a:latin typeface="Courier"/>
                <a:cs typeface="Courier"/>
              </a:rPr>
              <a:t>Foo()</a:t>
            </a: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a:t> Missing</a:t>
            </a: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t>           Nonsense</a:t>
            </a:r>
          </a:p>
        </p:txBody>
      </p:sp>
      <p:sp>
        <p:nvSpPr>
          <p:cNvPr id="21" name="TextBox 20"/>
          <p:cNvSpPr txBox="1"/>
          <p:nvPr/>
        </p:nvSpPr>
        <p:spPr>
          <a:xfrm>
            <a:off x="2895600" y="1885950"/>
            <a:ext cx="2924394" cy="2246770"/>
          </a:xfrm>
          <a:prstGeom prst="rect">
            <a:avLst/>
          </a:prstGeom>
          <a:noFill/>
        </p:spPr>
        <p:txBody>
          <a:bodyPr wrap="square" rtlCol="0">
            <a:spAutoFit/>
          </a:bodyPr>
          <a:lstStyle/>
          <a:p>
            <a:r>
              <a:rPr lang="en-US" sz="400" dirty="0">
                <a:solidFill>
                  <a:schemeClr val="bg1">
                    <a:lumMod val="50000"/>
                  </a:schemeClr>
                </a:solidFill>
                <a:latin typeface="Handwriting - Dakota"/>
                <a:cs typeface="Handwriting - Dakota"/>
              </a:rPr>
              <a:t> // If a license key has been located...</a:t>
            </a:r>
          </a:p>
          <a:p>
            <a:r>
              <a:rPr lang="en-US" sz="400" dirty="0">
                <a:solidFill>
                  <a:schemeClr val="bg1">
                    <a:lumMod val="50000"/>
                  </a:schemeClr>
                </a:solidFill>
                <a:latin typeface="Handwriting - Dakota"/>
                <a:cs typeface="Handwriting - Dakota"/>
              </a:rPr>
              <a:t> if (licenseKey != null) {</a:t>
            </a:r>
          </a:p>
          <a:p>
            <a:r>
              <a:rPr lang="en-US" sz="400" dirty="0">
                <a:solidFill>
                  <a:schemeClr val="bg1">
                    <a:lumMod val="50000"/>
                  </a:schemeClr>
                </a:solidFill>
                <a:latin typeface="Handwriting - Dakota"/>
                <a:cs typeface="Handwriting - Dakota"/>
              </a:rPr>
              <a:t>   // Decrypt</a:t>
            </a:r>
          </a:p>
          <a:p>
            <a:r>
              <a:rPr lang="en-US" sz="400" dirty="0">
                <a:solidFill>
                  <a:schemeClr val="bg1">
                    <a:lumMod val="50000"/>
                  </a:schemeClr>
                </a:solidFill>
                <a:latin typeface="Handwriting - Dakota"/>
                <a:cs typeface="Handwriting - Dakota"/>
              </a:rPr>
              <a:t>   licenseKey = ActiproLicenseProvider.DecryptString(licenseKey, encryptionKey);</a:t>
            </a:r>
          </a:p>
          <a:p>
            <a:endParaRPr lang="en-US" sz="400" dirty="0">
              <a:solidFill>
                <a:schemeClr val="bg1">
                  <a:lumMod val="50000"/>
                </a:schemeClr>
              </a:solidFill>
              <a:latin typeface="Handwriting - Dakota"/>
              <a:cs typeface="Handwriting - Dakota"/>
            </a:endParaRPr>
          </a:p>
          <a:p>
            <a:r>
              <a:rPr lang="en-US" sz="400" dirty="0">
                <a:solidFill>
                  <a:schemeClr val="bg1">
                    <a:lumMod val="50000"/>
                  </a:schemeClr>
                </a:solidFill>
                <a:latin typeface="Handwriting - Dakota"/>
                <a:cs typeface="Handwriting - Dakota"/>
              </a:rPr>
              <a:t>   // Find the licensee and license key</a:t>
            </a:r>
          </a:p>
          <a:p>
            <a:r>
              <a:rPr lang="en-US" sz="400" dirty="0">
                <a:solidFill>
                  <a:schemeClr val="bg1">
                    <a:lumMod val="50000"/>
                  </a:schemeClr>
                </a:solidFill>
                <a:latin typeface="Handwriting - Dakota"/>
                <a:cs typeface="Handwriting - Dakota"/>
              </a:rPr>
              <a:t>   string[] licenseKeyData = licenseKey.Split(new Char[] { ';' });</a:t>
            </a:r>
          </a:p>
          <a:p>
            <a:r>
              <a:rPr lang="en-US" sz="400" dirty="0">
                <a:solidFill>
                  <a:schemeClr val="bg1">
                    <a:lumMod val="50000"/>
                  </a:schemeClr>
                </a:solidFill>
                <a:latin typeface="Handwriting - Dakota"/>
                <a:cs typeface="Handwriting - Dakota"/>
              </a:rPr>
              <a:t>   if (BrowserInteropHelper.IsBrowserHosted) {</a:t>
            </a:r>
          </a:p>
          <a:p>
            <a:r>
              <a:rPr lang="en-US" sz="400" dirty="0">
                <a:solidFill>
                  <a:schemeClr val="bg1">
                    <a:lumMod val="50000"/>
                  </a:schemeClr>
                </a:solidFill>
                <a:latin typeface="Handwriting - Dakota"/>
                <a:cs typeface="Handwriting - Dakota"/>
              </a:rPr>
              <a:t>     // XBAP licensing uses required assembly / licensee / license key</a:t>
            </a:r>
          </a:p>
          <a:p>
            <a:endParaRPr lang="en-US" sz="400" dirty="0">
              <a:solidFill>
                <a:schemeClr val="bg1">
                  <a:lumMod val="50000"/>
                </a:schemeClr>
              </a:solidFill>
              <a:latin typeface="Handwriting - Dakota"/>
              <a:cs typeface="Handwriting - Dakota"/>
            </a:endParaRPr>
          </a:p>
          <a:p>
            <a:r>
              <a:rPr lang="en-US" sz="400" dirty="0">
                <a:solidFill>
                  <a:schemeClr val="bg1">
                    <a:lumMod val="50000"/>
                  </a:schemeClr>
                </a:solidFill>
                <a:latin typeface="Handwriting - Dakota"/>
                <a:cs typeface="Handwriting - Dakota"/>
              </a:rPr>
              <a:t>     // Ensure that the specified assembly is in the AppDomain</a:t>
            </a:r>
          </a:p>
          <a:p>
            <a:r>
              <a:rPr lang="en-US" sz="400" dirty="0">
                <a:solidFill>
                  <a:schemeClr val="bg1">
                    <a:lumMod val="50000"/>
                  </a:schemeClr>
                </a:solidFill>
                <a:latin typeface="Handwriting - Dakota"/>
                <a:cs typeface="Handwriting - Dakota"/>
              </a:rPr>
              <a:t>     string requiredAssemblyName = licenseKeyData[0].Trim();</a:t>
            </a:r>
          </a:p>
          <a:p>
            <a:r>
              <a:rPr lang="en-US" sz="400" dirty="0">
                <a:solidFill>
                  <a:schemeClr val="bg1">
                    <a:lumMod val="50000"/>
                  </a:schemeClr>
                </a:solidFill>
                <a:latin typeface="Handwriting - Dakota"/>
                <a:cs typeface="Handwriting - Dakota"/>
              </a:rPr>
              <a:t>     Assembly[] assemblies = AppDomain.CurrentDomain.GetAssemblies();</a:t>
            </a:r>
          </a:p>
          <a:p>
            <a:r>
              <a:rPr lang="en-US" sz="400" dirty="0">
                <a:solidFill>
                  <a:schemeClr val="bg1">
                    <a:lumMod val="50000"/>
                  </a:schemeClr>
                </a:solidFill>
                <a:latin typeface="Handwriting - Dakota"/>
                <a:cs typeface="Handwriting - Dakota"/>
              </a:rPr>
              <a:t>     bool assemblyFound = false;</a:t>
            </a:r>
          </a:p>
          <a:p>
            <a:r>
              <a:rPr lang="en-US" sz="400" dirty="0">
                <a:solidFill>
                  <a:schemeClr val="bg1">
                    <a:lumMod val="50000"/>
                  </a:schemeClr>
                </a:solidFill>
                <a:latin typeface="Handwriting - Dakota"/>
                <a:cs typeface="Handwriting - Dakota"/>
              </a:rPr>
              <a:t>     foreach (Assembly loadedAssembly in assemblies) {</a:t>
            </a:r>
          </a:p>
          <a:p>
            <a:r>
              <a:rPr lang="en-US" sz="400" dirty="0">
                <a:solidFill>
                  <a:schemeClr val="bg1">
                    <a:lumMod val="50000"/>
                  </a:schemeClr>
                </a:solidFill>
                <a:latin typeface="Handwriting - Dakota"/>
                <a:cs typeface="Handwriting - Dakota"/>
              </a:rPr>
              <a:t>       if (loadedAssembly.FullName.StartsWith(requiredAssemblyName + ",", StringCompari</a:t>
            </a:r>
          </a:p>
          <a:p>
            <a:r>
              <a:rPr lang="en-US" sz="400" dirty="0">
                <a:solidFill>
                  <a:schemeClr val="bg1">
                    <a:lumMod val="50000"/>
                  </a:schemeClr>
                </a:solidFill>
                <a:latin typeface="Handwriting - Dakota"/>
                <a:cs typeface="Handwriting - Dakota"/>
              </a:rPr>
              <a:t>         assemblyFound = true;</a:t>
            </a:r>
          </a:p>
          <a:p>
            <a:r>
              <a:rPr lang="en-US" sz="400" dirty="0">
                <a:solidFill>
                  <a:schemeClr val="bg1">
                    <a:lumMod val="50000"/>
                  </a:schemeClr>
                </a:solidFill>
                <a:latin typeface="Handwriting - Dakota"/>
                <a:cs typeface="Handwriting - Dakota"/>
              </a:rPr>
              <a:t>         break;</a:t>
            </a:r>
          </a:p>
          <a:p>
            <a:r>
              <a:rPr lang="en-US" sz="400" dirty="0">
                <a:solidFill>
                  <a:schemeClr val="bg1">
                    <a:lumMod val="50000"/>
                  </a:schemeClr>
                </a:solidFill>
                <a:latin typeface="Handwriting - Dakota"/>
                <a:cs typeface="Handwriting - Dakota"/>
              </a:rPr>
              <a:t>       }</a:t>
            </a:r>
          </a:p>
          <a:p>
            <a:r>
              <a:rPr lang="en-US" sz="400" dirty="0">
                <a:solidFill>
                  <a:schemeClr val="bg1">
                    <a:lumMod val="50000"/>
                  </a:schemeClr>
                </a:solidFill>
                <a:latin typeface="Handwriting - Dakota"/>
                <a:cs typeface="Handwriting - Dakota"/>
              </a:rPr>
              <a:t>     }</a:t>
            </a:r>
          </a:p>
          <a:p>
            <a:endParaRPr lang="en-US" sz="400" dirty="0">
              <a:solidFill>
                <a:schemeClr val="bg1">
                  <a:lumMod val="50000"/>
                </a:schemeClr>
              </a:solidFill>
              <a:latin typeface="Handwriting - Dakota"/>
              <a:cs typeface="Handwriting - Dakota"/>
            </a:endParaRPr>
          </a:p>
          <a:p>
            <a:r>
              <a:rPr lang="en-US" sz="400" dirty="0">
                <a:solidFill>
                  <a:schemeClr val="bg1">
                    <a:lumMod val="50000"/>
                  </a:schemeClr>
                </a:solidFill>
                <a:latin typeface="Handwriting - Dakota"/>
                <a:cs typeface="Handwriting - Dakota"/>
              </a:rPr>
              <a:t>     if ((assemblyFound) &amp;&amp; (plainTextLicensee == licenseKeyData[2]) &amp;&amp; (String.Compare</a:t>
            </a:r>
          </a:p>
          <a:p>
            <a:r>
              <a:rPr lang="en-US" sz="400" dirty="0">
                <a:solidFill>
                  <a:schemeClr val="bg1">
                    <a:lumMod val="50000"/>
                  </a:schemeClr>
                </a:solidFill>
                <a:latin typeface="Handwriting - Dakota"/>
                <a:cs typeface="Handwriting - Dakota"/>
              </a:rPr>
              <a:t>       // Assembly was found so use license data</a:t>
            </a:r>
          </a:p>
          <a:p>
            <a:r>
              <a:rPr lang="en-US" sz="400" dirty="0">
                <a:solidFill>
                  <a:schemeClr val="bg1">
                    <a:lumMod val="50000"/>
                  </a:schemeClr>
                </a:solidFill>
                <a:latin typeface="Handwriting - Dakota"/>
                <a:cs typeface="Handwriting - Dakota"/>
              </a:rPr>
              <a:t>       licensee = licenseKeyData[2];</a:t>
            </a:r>
          </a:p>
          <a:p>
            <a:r>
              <a:rPr lang="en-US" sz="400" dirty="0">
                <a:solidFill>
                  <a:schemeClr val="bg1">
                    <a:lumMod val="50000"/>
                  </a:schemeClr>
                </a:solidFill>
                <a:latin typeface="Handwriting - Dakota"/>
                <a:cs typeface="Handwriting - Dakota"/>
              </a:rPr>
              <a:t>       licenseKey = licenseKeyData[1];</a:t>
            </a:r>
          </a:p>
          <a:p>
            <a:r>
              <a:rPr lang="en-US" sz="400" dirty="0">
                <a:solidFill>
                  <a:schemeClr val="bg1">
                    <a:lumMod val="50000"/>
                  </a:schemeClr>
                </a:solidFill>
                <a:latin typeface="Handwriting - Dakota"/>
                <a:cs typeface="Handwriting - Dakota"/>
              </a:rPr>
              <a:t>       sourceLocation = ActiproLicenseSourceLocation.AssemblySavedContext;</a:t>
            </a:r>
          </a:p>
          <a:p>
            <a:r>
              <a:rPr lang="en-US" sz="400" dirty="0">
                <a:solidFill>
                  <a:schemeClr val="bg1">
                    <a:lumMod val="50000"/>
                  </a:schemeClr>
                </a:solidFill>
                <a:latin typeface="Handwriting - Dakota"/>
                <a:cs typeface="Handwriting - Dakota"/>
              </a:rPr>
              <a:t>     }</a:t>
            </a:r>
          </a:p>
          <a:p>
            <a:r>
              <a:rPr lang="en-US" sz="400" dirty="0">
                <a:solidFill>
                  <a:schemeClr val="bg1">
                    <a:lumMod val="50000"/>
                  </a:schemeClr>
                </a:solidFill>
                <a:latin typeface="Handwriting - Dakota"/>
                <a:cs typeface="Handwriting - Dakota"/>
              </a:rPr>
              <a:t>   }</a:t>
            </a:r>
          </a:p>
          <a:p>
            <a:r>
              <a:rPr lang="en-US" sz="400" dirty="0">
                <a:solidFill>
                  <a:schemeClr val="bg1">
                    <a:lumMod val="50000"/>
                  </a:schemeClr>
                </a:solidFill>
                <a:latin typeface="Handwriting - Dakota"/>
                <a:cs typeface="Handwriting - Dakota"/>
              </a:rPr>
              <a:t>   else {</a:t>
            </a:r>
          </a:p>
          <a:p>
            <a:r>
              <a:rPr lang="en-US" sz="400" dirty="0">
                <a:solidFill>
                  <a:schemeClr val="bg1">
                    <a:lumMod val="50000"/>
                  </a:schemeClr>
                </a:solidFill>
                <a:latin typeface="Handwriting - Dakota"/>
                <a:cs typeface="Handwriting - Dakota"/>
              </a:rPr>
              <a:t>     // Regular licensing just uses licensee / license key</a:t>
            </a:r>
          </a:p>
          <a:p>
            <a:r>
              <a:rPr lang="en-US" sz="400" dirty="0">
                <a:solidFill>
                  <a:schemeClr val="bg1">
                    <a:lumMod val="50000"/>
                  </a:schemeClr>
                </a:solidFill>
                <a:latin typeface="Handwriting - Dakota"/>
                <a:cs typeface="Handwriting - Dakota"/>
              </a:rPr>
              <a:t>     licensee = licenseKeyData[1];</a:t>
            </a:r>
          </a:p>
          <a:p>
            <a:r>
              <a:rPr lang="en-US" sz="400" dirty="0">
                <a:solidFill>
                  <a:schemeClr val="bg1">
                    <a:lumMod val="50000"/>
                  </a:schemeClr>
                </a:solidFill>
                <a:latin typeface="Handwriting - Dakota"/>
                <a:cs typeface="Handwriting - Dakota"/>
              </a:rPr>
              <a:t>     licenseKey = licenseKeyData[0];</a:t>
            </a:r>
          </a:p>
          <a:p>
            <a:r>
              <a:rPr lang="en-US" sz="400" dirty="0">
                <a:solidFill>
                  <a:schemeClr val="bg1">
                    <a:lumMod val="50000"/>
                  </a:schemeClr>
                </a:solidFill>
                <a:latin typeface="Handwriting - Dakota"/>
                <a:cs typeface="Handwriting - Dakota"/>
              </a:rPr>
              <a:t>     sourceLocation = ActiproLicenseSourceLocation.AssemblySavedContext;</a:t>
            </a:r>
          </a:p>
          <a:p>
            <a:r>
              <a:rPr lang="en-US" sz="400" dirty="0">
                <a:solidFill>
                  <a:schemeClr val="bg1">
                    <a:lumMod val="50000"/>
                  </a:schemeClr>
                </a:solidFill>
                <a:latin typeface="Handwriting - Dakota"/>
                <a:cs typeface="Handwriting - Dakota"/>
              </a:rPr>
              <a:t>   }</a:t>
            </a:r>
          </a:p>
          <a:p>
            <a:endParaRPr lang="en-US" sz="400" dirty="0">
              <a:solidFill>
                <a:schemeClr val="bg1">
                  <a:lumMod val="50000"/>
                </a:schemeClr>
              </a:solidFill>
              <a:latin typeface="Handwriting - Dakota"/>
              <a:cs typeface="Handwriting - Dakota"/>
            </a:endParaRPr>
          </a:p>
        </p:txBody>
      </p:sp>
      <p:sp>
        <p:nvSpPr>
          <p:cNvPr id="2" name="Striped Right Arrow 1"/>
          <p:cNvSpPr/>
          <p:nvPr/>
        </p:nvSpPr>
        <p:spPr>
          <a:xfrm>
            <a:off x="5562600" y="270453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Tree>
    <p:extLst>
      <p:ext uri="{BB962C8B-B14F-4D97-AF65-F5344CB8AC3E}">
        <p14:creationId xmlns:p14="http://schemas.microsoft.com/office/powerpoint/2010/main" val="419771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010400" y="2038350"/>
            <a:ext cx="1983468" cy="923330"/>
          </a:xfrm>
          <a:prstGeom prst="rect">
            <a:avLst/>
          </a:prstGeom>
        </p:spPr>
        <p:txBody>
          <a:bodyPr wrap="square">
            <a:spAutoFit/>
          </a:bodyPr>
          <a:lstStyle/>
          <a:p>
            <a:pPr algn="ctr"/>
            <a:r>
              <a:rPr lang="en-US" b="1" dirty="0">
                <a:solidFill>
                  <a:srgbClr val="A6A6A6"/>
                </a:solidFill>
                <a:latin typeface="Courier"/>
                <a:cs typeface="Courier"/>
              </a:rPr>
              <a:t>DoSomething</a:t>
            </a:r>
          </a:p>
          <a:p>
            <a:pPr algn="ctr"/>
            <a:r>
              <a:rPr lang="en-US" b="1" dirty="0">
                <a:solidFill>
                  <a:srgbClr val="A6A6A6"/>
                </a:solidFill>
                <a:latin typeface="Courier"/>
                <a:cs typeface="Courier"/>
              </a:rPr>
              <a:t>EvilTo</a:t>
            </a:r>
          </a:p>
          <a:p>
            <a:pPr algn="ctr"/>
            <a:r>
              <a:rPr lang="en-US" b="1" dirty="0">
                <a:solidFill>
                  <a:srgbClr val="A6A6A6"/>
                </a:solidFill>
                <a:latin typeface="Courier"/>
                <a:cs typeface="Courier"/>
              </a:rPr>
              <a:t>Database()</a:t>
            </a: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a:t>         Honest</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t>           Nonsense</a:t>
            </a:r>
          </a:p>
        </p:txBody>
      </p:sp>
      <p:sp>
        <p:nvSpPr>
          <p:cNvPr id="18" name="Rectangle 17"/>
          <p:cNvSpPr/>
          <p:nvPr/>
        </p:nvSpPr>
        <p:spPr>
          <a:xfrm>
            <a:off x="4315644" y="2315349"/>
            <a:ext cx="877276" cy="369332"/>
          </a:xfrm>
          <a:prstGeom prst="rect">
            <a:avLst/>
          </a:prstGeom>
        </p:spPr>
        <p:txBody>
          <a:bodyPr wrap="none">
            <a:spAutoFit/>
          </a:bodyPr>
          <a:lstStyle/>
          <a:p>
            <a:pPr algn="ctr"/>
            <a:r>
              <a:rPr lang="en-US" b="1" dirty="0">
                <a:solidFill>
                  <a:srgbClr val="A6A6A6"/>
                </a:solidFill>
                <a:latin typeface="Courier"/>
                <a:cs typeface="Courier"/>
              </a:rPr>
              <a:t>Foo()</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66063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657350"/>
            <a:ext cx="2364468" cy="1754327"/>
          </a:xfrm>
          <a:prstGeom prst="rect">
            <a:avLst/>
          </a:prstGeom>
        </p:spPr>
        <p:txBody>
          <a:bodyPr wrap="square">
            <a:spAutoFit/>
          </a:bodyPr>
          <a:lstStyle/>
          <a:p>
            <a:pPr algn="ctr"/>
            <a:r>
              <a:rPr lang="en-US" b="1" dirty="0">
                <a:solidFill>
                  <a:srgbClr val="A6A6A6"/>
                </a:solidFill>
                <a:latin typeface="Courier"/>
                <a:cs typeface="Courier"/>
              </a:rPr>
              <a:t>ParseXml</a:t>
            </a:r>
          </a:p>
          <a:p>
            <a:pPr algn="ctr"/>
            <a:r>
              <a:rPr lang="en-US" b="1" dirty="0">
                <a:solidFill>
                  <a:srgbClr val="A6A6A6"/>
                </a:solidFill>
                <a:latin typeface="Courier"/>
                <a:cs typeface="Courier"/>
              </a:rPr>
              <a:t>AndStoreFlight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Chevron 7"/>
          <p:cNvSpPr/>
          <p:nvPr/>
        </p:nvSpPr>
        <p:spPr>
          <a:xfrm>
            <a:off x="228600"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a:t>         Honest</a:t>
            </a:r>
          </a:p>
        </p:txBody>
      </p:sp>
      <p:sp>
        <p:nvSpPr>
          <p:cNvPr id="9" name="Chevron 8"/>
          <p:cNvSpPr/>
          <p:nvPr/>
        </p:nvSpPr>
        <p:spPr>
          <a:xfrm>
            <a:off x="1434072"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Honest  &amp; </a:t>
            </a:r>
          </a:p>
          <a:p>
            <a:r>
              <a:rPr lang="en-US" dirty="0"/>
              <a:t>Complete</a:t>
            </a:r>
          </a:p>
        </p:txBody>
      </p:sp>
      <p:sp>
        <p:nvSpPr>
          <p:cNvPr id="10" name="Rectangle 9"/>
          <p:cNvSpPr/>
          <p:nvPr/>
        </p:nvSpPr>
        <p:spPr>
          <a:xfrm>
            <a:off x="3733800" y="2038350"/>
            <a:ext cx="1983468" cy="923330"/>
          </a:xfrm>
          <a:prstGeom prst="rect">
            <a:avLst/>
          </a:prstGeom>
        </p:spPr>
        <p:txBody>
          <a:bodyPr wrap="square">
            <a:spAutoFit/>
          </a:bodyPr>
          <a:lstStyle/>
          <a:p>
            <a:pPr algn="ctr"/>
            <a:r>
              <a:rPr lang="en-US" b="1" dirty="0">
                <a:solidFill>
                  <a:srgbClr val="A6A6A6"/>
                </a:solidFill>
                <a:latin typeface="Courier"/>
                <a:cs typeface="Courier"/>
              </a:rPr>
              <a:t>DoSomething</a:t>
            </a:r>
          </a:p>
          <a:p>
            <a:pPr algn="ctr"/>
            <a:r>
              <a:rPr lang="en-US" b="1" dirty="0">
                <a:solidFill>
                  <a:srgbClr val="A6A6A6"/>
                </a:solidFill>
                <a:latin typeface="Courier"/>
                <a:cs typeface="Courier"/>
              </a:rPr>
              <a:t>EvilTo</a:t>
            </a:r>
          </a:p>
          <a:p>
            <a:pPr algn="ctr"/>
            <a:r>
              <a:rPr lang="en-US" b="1" dirty="0">
                <a:solidFill>
                  <a:srgbClr val="A6A6A6"/>
                </a:solidFill>
                <a:latin typeface="Courier"/>
                <a:cs typeface="Courier"/>
              </a:rPr>
              <a:t>Database()</a:t>
            </a:r>
          </a:p>
        </p:txBody>
      </p:sp>
    </p:spTree>
    <p:extLst>
      <p:ext uri="{BB962C8B-B14F-4D97-AF65-F5344CB8AC3E}">
        <p14:creationId xmlns:p14="http://schemas.microsoft.com/office/powerpoint/2010/main" val="2372572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629400" y="1981021"/>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47" name="Rectangle 46"/>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Chevron 10"/>
          <p:cNvSpPr/>
          <p:nvPr/>
        </p:nvSpPr>
        <p:spPr>
          <a:xfrm>
            <a:off x="76200" y="173355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Honest  &amp; </a:t>
            </a:r>
          </a:p>
          <a:p>
            <a:r>
              <a:rPr lang="en-US" dirty="0"/>
              <a:t>Complete</a:t>
            </a:r>
          </a:p>
        </p:txBody>
      </p:sp>
      <p:sp>
        <p:nvSpPr>
          <p:cNvPr id="12" name="Chevron 11"/>
          <p:cNvSpPr/>
          <p:nvPr/>
        </p:nvSpPr>
        <p:spPr>
          <a:xfrm>
            <a:off x="1578955" y="173355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Does the </a:t>
            </a:r>
          </a:p>
          <a:p>
            <a:r>
              <a:rPr lang="en-US" dirty="0"/>
              <a:t>Right Thing</a:t>
            </a:r>
          </a:p>
          <a:p>
            <a:endParaRPr lang="en-US" dirty="0"/>
          </a:p>
        </p:txBody>
      </p:sp>
      <p:sp>
        <p:nvSpPr>
          <p:cNvPr id="13" name="Rectangle 12"/>
          <p:cNvSpPr/>
          <p:nvPr/>
        </p:nvSpPr>
        <p:spPr>
          <a:xfrm>
            <a:off x="1419287" y="2718431"/>
            <a:ext cx="1645781" cy="357021"/>
          </a:xfrm>
          <a:prstGeom prst="rect">
            <a:avLst/>
          </a:prstGeom>
        </p:spPr>
        <p:txBody>
          <a:bodyPr wrap="square">
            <a:spAutoFit/>
          </a:bodyPr>
          <a:lstStyle/>
          <a:p>
            <a:r>
              <a:rPr lang="en-US" sz="1200" b="1" dirty="0">
                <a:solidFill>
                  <a:schemeClr val="tx1">
                    <a:lumMod val="75000"/>
                    <a:lumOff val="25000"/>
                  </a:schemeClr>
                </a:solidFill>
                <a:latin typeface="Courier"/>
                <a:cs typeface="Courier"/>
              </a:rPr>
              <a:t>        </a:t>
            </a:r>
            <a:r>
              <a:rPr lang="en-US" sz="1200" b="1" dirty="0">
                <a:solidFill>
                  <a:srgbClr val="7F7F7F"/>
                </a:solidFill>
                <a:latin typeface="Courier"/>
                <a:cs typeface="Courier"/>
              </a:rPr>
              <a:t>Start</a:t>
            </a:r>
          </a:p>
          <a:p>
            <a:pPr algn="ctr"/>
            <a:r>
              <a:rPr lang="en-US" sz="1200" b="1" dirty="0">
                <a:solidFill>
                  <a:srgbClr val="7F7F7F"/>
                </a:solidFill>
                <a:latin typeface="Courier"/>
                <a:cs typeface="Courier"/>
              </a:rPr>
              <a:t>    Structural</a:t>
            </a:r>
            <a:r>
              <a:rPr lang="en-US" sz="1200" b="1" dirty="0">
                <a:solidFill>
                  <a:schemeClr val="tx1">
                    <a:lumMod val="75000"/>
                    <a:lumOff val="25000"/>
                  </a:schemeClr>
                </a:solidFill>
                <a:latin typeface="Courier"/>
                <a:cs typeface="Courier"/>
              </a:rPr>
              <a:t> </a:t>
            </a:r>
          </a:p>
          <a:p>
            <a:pPr algn="ctr"/>
            <a:r>
              <a:rPr lang="en-US" sz="1200" b="1" dirty="0">
                <a:solidFill>
                  <a:schemeClr val="tx1">
                    <a:lumMod val="75000"/>
                    <a:lumOff val="25000"/>
                  </a:schemeClr>
                </a:solidFill>
                <a:latin typeface="Courier"/>
                <a:cs typeface="Courier"/>
              </a:rPr>
              <a:t>Refactoring </a:t>
            </a:r>
          </a:p>
        </p:txBody>
      </p:sp>
      <p:sp>
        <p:nvSpPr>
          <p:cNvPr id="17" name="Rectangle 16"/>
          <p:cNvSpPr/>
          <p:nvPr/>
        </p:nvSpPr>
        <p:spPr>
          <a:xfrm>
            <a:off x="3505200" y="1733550"/>
            <a:ext cx="2364468" cy="1754327"/>
          </a:xfrm>
          <a:prstGeom prst="rect">
            <a:avLst/>
          </a:prstGeom>
        </p:spPr>
        <p:txBody>
          <a:bodyPr wrap="square">
            <a:spAutoFit/>
          </a:bodyPr>
          <a:lstStyle/>
          <a:p>
            <a:pPr algn="ctr"/>
            <a:r>
              <a:rPr lang="en-US" b="1" dirty="0">
                <a:solidFill>
                  <a:srgbClr val="FFFFFF"/>
                </a:solidFill>
                <a:latin typeface="Courier"/>
                <a:cs typeface="Courier"/>
              </a:rPr>
              <a:t>ParseXml</a:t>
            </a:r>
          </a:p>
          <a:p>
            <a:pPr algn="ctr"/>
            <a:r>
              <a:rPr lang="en-US" b="1" dirty="0">
                <a:solidFill>
                  <a:srgbClr val="FFFFFF"/>
                </a:solidFill>
                <a:latin typeface="Courier"/>
                <a:cs typeface="Courier"/>
              </a:rPr>
              <a:t>And</a:t>
            </a: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FFFFFF"/>
                </a:solidFill>
                <a:latin typeface="Courier"/>
                <a:cs typeface="Courier"/>
              </a:rPr>
              <a:t>AndLocalCache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Tree>
    <p:extLst>
      <p:ext uri="{BB962C8B-B14F-4D97-AF65-F5344CB8AC3E}">
        <p14:creationId xmlns:p14="http://schemas.microsoft.com/office/powerpoint/2010/main" val="240681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sla-roadster-black-2.jpg"/>
          <p:cNvPicPr>
            <a:picLocks noChangeAspect="1"/>
          </p:cNvPicPr>
          <p:nvPr/>
        </p:nvPicPr>
        <p:blipFill rotWithShape="1">
          <a:blip r:embed="rId2">
            <a:extLst>
              <a:ext uri="{28A0092B-C50C-407E-A947-70E740481C1C}">
                <a14:useLocalDpi xmlns:a14="http://schemas.microsoft.com/office/drawing/2010/main" val="0"/>
              </a:ext>
            </a:extLst>
          </a:blip>
          <a:srcRect t="9482" b="12931"/>
          <a:stretch/>
        </p:blipFill>
        <p:spPr>
          <a:xfrm flipH="1">
            <a:off x="0" y="1"/>
            <a:ext cx="9144000" cy="5143500"/>
          </a:xfrm>
          <a:prstGeom prst="rect">
            <a:avLst/>
          </a:prstGeom>
        </p:spPr>
      </p:pic>
    </p:spTree>
    <p:extLst>
      <p:ext uri="{BB962C8B-B14F-4D97-AF65-F5344CB8AC3E}">
        <p14:creationId xmlns:p14="http://schemas.microsoft.com/office/powerpoint/2010/main" val="3460560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hevron 8"/>
          <p:cNvSpPr/>
          <p:nvPr/>
        </p:nvSpPr>
        <p:spPr>
          <a:xfrm>
            <a:off x="1437333"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a:t>         Intent</a:t>
            </a:r>
          </a:p>
        </p:txBody>
      </p:sp>
      <p:sp>
        <p:nvSpPr>
          <p:cNvPr id="10" name="Chevron 9"/>
          <p:cNvSpPr/>
          <p:nvPr/>
        </p:nvSpPr>
        <p:spPr>
          <a:xfrm>
            <a:off x="152400"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Does the </a:t>
            </a:r>
          </a:p>
          <a:p>
            <a:r>
              <a:rPr lang="en-US" dirty="0"/>
              <a:t>Right Thing</a:t>
            </a:r>
          </a:p>
          <a:p>
            <a:endParaRPr lang="en-US" dirty="0"/>
          </a:p>
        </p:txBody>
      </p:sp>
      <p:sp>
        <p:nvSpPr>
          <p:cNvPr id="15" name="Rectangle 14"/>
          <p:cNvSpPr/>
          <p:nvPr/>
        </p:nvSpPr>
        <p:spPr>
          <a:xfrm>
            <a:off x="3352800" y="2038350"/>
            <a:ext cx="2364468" cy="1200329"/>
          </a:xfrm>
          <a:prstGeom prst="rect">
            <a:avLst/>
          </a:prstGeom>
        </p:spPr>
        <p:txBody>
          <a:bodyPr wrap="square">
            <a:spAutoFit/>
          </a:bodyPr>
          <a:lstStyle/>
          <a:p>
            <a:pPr algn="ctr"/>
            <a:r>
              <a:rPr lang="en-US" b="1" dirty="0">
                <a:solidFill>
                  <a:srgbClr val="A6A6A6"/>
                </a:solidFill>
                <a:latin typeface="Courier"/>
                <a:cs typeface="Courier"/>
              </a:rPr>
              <a:t>StoreFlight</a:t>
            </a:r>
          </a:p>
          <a:p>
            <a:pPr algn="ctr"/>
            <a:r>
              <a:rPr lang="en-US" b="1" dirty="0">
                <a:solidFill>
                  <a:srgbClr val="A6A6A6"/>
                </a:solidFill>
                <a:latin typeface="Courier"/>
                <a:cs typeface="Courier"/>
              </a:rPr>
              <a:t>ToDatabase</a:t>
            </a:r>
          </a:p>
          <a:p>
            <a:pPr algn="ctr"/>
            <a:r>
              <a:rPr lang="en-US" b="1" dirty="0">
                <a:solidFill>
                  <a:srgbClr val="A6A6A6"/>
                </a:solidFill>
                <a:latin typeface="Courier"/>
                <a:cs typeface="Courier"/>
              </a:rPr>
              <a:t>AndStart</a:t>
            </a:r>
          </a:p>
          <a:p>
            <a:pPr algn="ctr"/>
            <a:r>
              <a:rPr lang="en-US" b="1" dirty="0">
                <a:solidFill>
                  <a:srgbClr val="A6A6A6"/>
                </a:solidFill>
                <a:latin typeface="Courier"/>
                <a:cs typeface="Courier"/>
              </a:rPr>
              <a:t>Processing()</a:t>
            </a:r>
          </a:p>
        </p:txBody>
      </p:sp>
      <p:sp>
        <p:nvSpPr>
          <p:cNvPr id="8" name="Rectangle 7"/>
          <p:cNvSpPr/>
          <p:nvPr/>
        </p:nvSpPr>
        <p:spPr>
          <a:xfrm>
            <a:off x="6775368" y="20383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Tree>
    <p:extLst>
      <p:ext uri="{BB962C8B-B14F-4D97-AF65-F5344CB8AC3E}">
        <p14:creationId xmlns:p14="http://schemas.microsoft.com/office/powerpoint/2010/main" val="74989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914400" y="57150"/>
            <a:ext cx="7051793" cy="584776"/>
          </a:xfrm>
          <a:prstGeom prst="rect">
            <a:avLst/>
          </a:prstGeom>
        </p:spPr>
        <p:txBody>
          <a:bodyPr wrap="square">
            <a:spAutoFit/>
          </a:bodyPr>
          <a:lstStyle/>
          <a:p>
            <a:pPr algn="ctr"/>
            <a:r>
              <a:rPr lang="en-US" sz="3200" dirty="0">
                <a:solidFill>
                  <a:schemeClr val="bg1">
                    <a:lumMod val="65000"/>
                  </a:schemeClr>
                </a:solidFill>
                <a:latin typeface="Iowan Old Style Black"/>
                <a:cs typeface="Iowan Old Style Black"/>
              </a:rPr>
              <a:t>The 7 stages of naming </a:t>
            </a:r>
          </a:p>
        </p:txBody>
      </p:sp>
      <p:sp>
        <p:nvSpPr>
          <p:cNvPr id="19" name="Striped Right Arrow 18"/>
          <p:cNvSpPr/>
          <p:nvPr/>
        </p:nvSpPr>
        <p:spPr>
          <a:xfrm>
            <a:off x="5859182" y="2195215"/>
            <a:ext cx="762000" cy="609600"/>
          </a:xfrm>
          <a:prstGeom prst="stripedRightArrow">
            <a:avLst/>
          </a:prstGeom>
          <a:solidFill>
            <a:schemeClr val="bg1">
              <a:lumMod val="8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Chevron 7"/>
          <p:cNvSpPr/>
          <p:nvPr/>
        </p:nvSpPr>
        <p:spPr>
          <a:xfrm>
            <a:off x="228600"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a:t>         Intent</a:t>
            </a:r>
          </a:p>
        </p:txBody>
      </p:sp>
      <p:sp>
        <p:nvSpPr>
          <p:cNvPr id="11" name="Chevron 10"/>
          <p:cNvSpPr/>
          <p:nvPr/>
        </p:nvSpPr>
        <p:spPr>
          <a:xfrm>
            <a:off x="1257267"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a:t>Domain </a:t>
            </a:r>
          </a:p>
          <a:p>
            <a:r>
              <a:rPr lang="en-US" sz="1500" dirty="0"/>
              <a:t>Abstraction</a:t>
            </a:r>
          </a:p>
        </p:txBody>
      </p:sp>
      <p:sp>
        <p:nvSpPr>
          <p:cNvPr id="12" name="Rectangle 11"/>
          <p:cNvSpPr/>
          <p:nvPr/>
        </p:nvSpPr>
        <p:spPr>
          <a:xfrm>
            <a:off x="3429000" y="2114550"/>
            <a:ext cx="2364468" cy="923330"/>
          </a:xfrm>
          <a:prstGeom prst="rect">
            <a:avLst/>
          </a:prstGeom>
        </p:spPr>
        <p:txBody>
          <a:bodyPr wrap="square">
            <a:spAutoFit/>
          </a:bodyPr>
          <a:lstStyle/>
          <a:p>
            <a:pPr algn="ctr"/>
            <a:r>
              <a:rPr lang="en-US" b="1" dirty="0">
                <a:solidFill>
                  <a:srgbClr val="A6A6A6"/>
                </a:solidFill>
                <a:latin typeface="Courier"/>
                <a:cs typeface="Courier"/>
              </a:rPr>
              <a:t>Begin</a:t>
            </a:r>
          </a:p>
          <a:p>
            <a:pPr algn="ctr"/>
            <a:r>
              <a:rPr lang="en-US" b="1" dirty="0">
                <a:solidFill>
                  <a:srgbClr val="A6A6A6"/>
                </a:solidFill>
                <a:latin typeface="Courier"/>
                <a:cs typeface="Courier"/>
              </a:rPr>
              <a:t>Tracking</a:t>
            </a:r>
          </a:p>
          <a:p>
            <a:pPr algn="ctr"/>
            <a:r>
              <a:rPr lang="en-US" b="1" dirty="0">
                <a:solidFill>
                  <a:srgbClr val="A6A6A6"/>
                </a:solidFill>
                <a:latin typeface="Courier"/>
                <a:cs typeface="Courier"/>
              </a:rPr>
              <a:t>Flight()</a:t>
            </a:r>
          </a:p>
        </p:txBody>
      </p:sp>
      <p:sp>
        <p:nvSpPr>
          <p:cNvPr id="9" name="Rectangle 8"/>
          <p:cNvSpPr/>
          <p:nvPr/>
        </p:nvSpPr>
        <p:spPr>
          <a:xfrm>
            <a:off x="6629400" y="2114550"/>
            <a:ext cx="2364468" cy="923330"/>
          </a:xfrm>
          <a:prstGeom prst="rect">
            <a:avLst/>
          </a:prstGeom>
        </p:spPr>
        <p:txBody>
          <a:bodyPr wrap="square">
            <a:spAutoFit/>
          </a:bodyPr>
          <a:lstStyle/>
          <a:p>
            <a:pPr algn="ctr"/>
            <a:r>
              <a:rPr lang="en-US" b="1" dirty="0">
                <a:solidFill>
                  <a:schemeClr val="tx1">
                    <a:lumMod val="50000"/>
                    <a:lumOff val="50000"/>
                  </a:schemeClr>
                </a:solidFill>
                <a:latin typeface="Courier"/>
                <a:cs typeface="Courier"/>
              </a:rPr>
              <a:t>Monitoring</a:t>
            </a:r>
          </a:p>
          <a:p>
            <a:pPr algn="ctr"/>
            <a:r>
              <a:rPr lang="en-US" b="1" dirty="0">
                <a:solidFill>
                  <a:schemeClr val="tx1">
                    <a:lumMod val="50000"/>
                    <a:lumOff val="50000"/>
                  </a:schemeClr>
                </a:solidFill>
                <a:latin typeface="Courier"/>
                <a:cs typeface="Courier"/>
              </a:rPr>
              <a:t>Panel</a:t>
            </a:r>
          </a:p>
          <a:p>
            <a:pPr algn="ctr"/>
            <a:r>
              <a:rPr lang="en-US" b="1" dirty="0">
                <a:solidFill>
                  <a:srgbClr val="A6A6A6"/>
                </a:solidFill>
                <a:latin typeface="Courier"/>
                <a:cs typeface="Courier"/>
              </a:rPr>
              <a:t>.Add(</a:t>
            </a:r>
            <a:r>
              <a:rPr lang="en-US" b="1" dirty="0">
                <a:solidFill>
                  <a:srgbClr val="7F7F7F"/>
                </a:solidFill>
                <a:latin typeface="Courier"/>
                <a:cs typeface="Courier"/>
              </a:rPr>
              <a:t>flight</a:t>
            </a:r>
            <a:r>
              <a:rPr lang="en-US" b="1" dirty="0">
                <a:solidFill>
                  <a:srgbClr val="A6A6A6"/>
                </a:solidFill>
                <a:latin typeface="Courier"/>
                <a:cs typeface="Courier"/>
              </a:rPr>
              <a:t>)</a:t>
            </a:r>
          </a:p>
        </p:txBody>
      </p:sp>
    </p:spTree>
    <p:extLst>
      <p:ext uri="{BB962C8B-B14F-4D97-AF65-F5344CB8AC3E}">
        <p14:creationId xmlns:p14="http://schemas.microsoft.com/office/powerpoint/2010/main" val="1882931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83220" y="3560523"/>
            <a:ext cx="3278868" cy="357021"/>
          </a:xfrm>
          <a:prstGeom prst="rect">
            <a:avLst/>
          </a:prstGeom>
        </p:spPr>
        <p:txBody>
          <a:bodyPr wrap="square">
            <a:spAutoFit/>
          </a:bodyPr>
          <a:lstStyle/>
          <a:p>
            <a:pPr algn="ctr"/>
            <a:r>
              <a:rPr lang="en-US" sz="1200" b="1" dirty="0">
                <a:solidFill>
                  <a:srgbClr val="A6A6A6"/>
                </a:solidFill>
                <a:latin typeface="Courier"/>
                <a:cs typeface="Courier"/>
              </a:rPr>
              <a:t>DoSomething</a:t>
            </a:r>
          </a:p>
          <a:p>
            <a:pPr algn="ctr"/>
            <a:r>
              <a:rPr lang="en-US" sz="1200" b="1" dirty="0">
                <a:solidFill>
                  <a:srgbClr val="A6A6A6"/>
                </a:solidFill>
                <a:latin typeface="Courier"/>
                <a:cs typeface="Courier"/>
              </a:rPr>
              <a:t>EvilTo</a:t>
            </a:r>
          </a:p>
          <a:p>
            <a:pPr algn="ctr"/>
            <a:r>
              <a:rPr lang="en-US" sz="1200" b="1" dirty="0">
                <a:solidFill>
                  <a:srgbClr val="A6A6A6"/>
                </a:solidFill>
                <a:latin typeface="Courier"/>
                <a:cs typeface="Courier"/>
              </a:rPr>
              <a:t>Database()</a:t>
            </a:r>
          </a:p>
        </p:txBody>
      </p:sp>
      <p:sp>
        <p:nvSpPr>
          <p:cNvPr id="37" name="Rectangle 36"/>
          <p:cNvSpPr/>
          <p:nvPr/>
        </p:nvSpPr>
        <p:spPr>
          <a:xfrm>
            <a:off x="543413" y="3560523"/>
            <a:ext cx="646406" cy="276999"/>
          </a:xfrm>
          <a:prstGeom prst="rect">
            <a:avLst/>
          </a:prstGeom>
        </p:spPr>
        <p:txBody>
          <a:bodyPr wrap="none">
            <a:spAutoFit/>
          </a:bodyPr>
          <a:lstStyle/>
          <a:p>
            <a:pPr algn="ctr"/>
            <a:r>
              <a:rPr lang="en-US" sz="1200" b="1" dirty="0">
                <a:solidFill>
                  <a:srgbClr val="A6A6A6"/>
                </a:solidFill>
                <a:latin typeface="Courier"/>
                <a:cs typeface="Courier"/>
              </a:rPr>
              <a:t>Foo()</a:t>
            </a:r>
          </a:p>
        </p:txBody>
      </p:sp>
      <p:sp>
        <p:nvSpPr>
          <p:cNvPr id="38" name="Rectangle 37"/>
          <p:cNvSpPr/>
          <p:nvPr/>
        </p:nvSpPr>
        <p:spPr>
          <a:xfrm>
            <a:off x="2804515" y="3356511"/>
            <a:ext cx="1687806" cy="663039"/>
          </a:xfrm>
          <a:prstGeom prst="rect">
            <a:avLst/>
          </a:prstGeom>
        </p:spPr>
        <p:txBody>
          <a:bodyPr wrap="square">
            <a:spAutoFit/>
          </a:bodyPr>
          <a:lstStyle/>
          <a:p>
            <a:pPr algn="ctr"/>
            <a:r>
              <a:rPr lang="en-US" sz="1200" b="1" dirty="0">
                <a:solidFill>
                  <a:srgbClr val="A6A6A6"/>
                </a:solidFill>
                <a:latin typeface="Courier"/>
                <a:cs typeface="Courier"/>
              </a:rPr>
              <a:t>ParseXml</a:t>
            </a:r>
          </a:p>
          <a:p>
            <a:pPr algn="ctr"/>
            <a:r>
              <a:rPr lang="en-US" sz="1200" b="1" dirty="0">
                <a:solidFill>
                  <a:srgbClr val="A6A6A6"/>
                </a:solidFill>
                <a:latin typeface="Courier"/>
                <a:cs typeface="Courier"/>
              </a:rPr>
              <a:t>AndStoreFlight</a:t>
            </a:r>
          </a:p>
          <a:p>
            <a:pPr algn="ctr"/>
            <a:r>
              <a:rPr lang="en-US" sz="1200" b="1" dirty="0">
                <a:solidFill>
                  <a:srgbClr val="A6A6A6"/>
                </a:solidFill>
                <a:latin typeface="Courier"/>
                <a:cs typeface="Courier"/>
              </a:rPr>
              <a:t>ToDatabase</a:t>
            </a:r>
          </a:p>
          <a:p>
            <a:pPr algn="ctr"/>
            <a:r>
              <a:rPr lang="en-US" sz="1200" b="1" dirty="0">
                <a:solidFill>
                  <a:srgbClr val="A6A6A6"/>
                </a:solidFill>
                <a:latin typeface="Courier"/>
                <a:cs typeface="Courier"/>
              </a:rPr>
              <a:t>AndLocalCache</a:t>
            </a:r>
          </a:p>
          <a:p>
            <a:pPr algn="ctr"/>
            <a:r>
              <a:rPr lang="en-US" sz="1200" b="1" dirty="0">
                <a:solidFill>
                  <a:srgbClr val="A6A6A6"/>
                </a:solidFill>
                <a:latin typeface="Courier"/>
                <a:cs typeface="Courier"/>
              </a:rPr>
              <a:t>AndStart</a:t>
            </a:r>
          </a:p>
          <a:p>
            <a:pPr algn="ctr"/>
            <a:r>
              <a:rPr lang="en-US" sz="1200" b="1" dirty="0">
                <a:solidFill>
                  <a:srgbClr val="A6A6A6"/>
                </a:solidFill>
                <a:latin typeface="Courier"/>
                <a:cs typeface="Courier"/>
              </a:rPr>
              <a:t>Processing()</a:t>
            </a:r>
          </a:p>
        </p:txBody>
      </p:sp>
      <p:sp>
        <p:nvSpPr>
          <p:cNvPr id="39" name="Rectangle 38"/>
          <p:cNvSpPr/>
          <p:nvPr/>
        </p:nvSpPr>
        <p:spPr>
          <a:xfrm>
            <a:off x="4019239" y="3560523"/>
            <a:ext cx="2391380" cy="459027"/>
          </a:xfrm>
          <a:prstGeom prst="rect">
            <a:avLst/>
          </a:prstGeom>
        </p:spPr>
        <p:txBody>
          <a:bodyPr wrap="square">
            <a:spAutoFit/>
          </a:bodyPr>
          <a:lstStyle/>
          <a:p>
            <a:pPr algn="ctr"/>
            <a:r>
              <a:rPr lang="en-US" sz="1200" b="1" dirty="0">
                <a:solidFill>
                  <a:srgbClr val="A6A6A6"/>
                </a:solidFill>
                <a:latin typeface="Courier"/>
                <a:cs typeface="Courier"/>
              </a:rPr>
              <a:t>StoreFlight</a:t>
            </a:r>
          </a:p>
          <a:p>
            <a:pPr algn="ctr"/>
            <a:r>
              <a:rPr lang="en-US" sz="1200" b="1" dirty="0">
                <a:solidFill>
                  <a:srgbClr val="A6A6A6"/>
                </a:solidFill>
                <a:latin typeface="Courier"/>
                <a:cs typeface="Courier"/>
              </a:rPr>
              <a:t>ToDatabase</a:t>
            </a:r>
          </a:p>
          <a:p>
            <a:pPr algn="ctr"/>
            <a:r>
              <a:rPr lang="en-US" sz="1200" b="1" dirty="0">
                <a:solidFill>
                  <a:srgbClr val="A6A6A6"/>
                </a:solidFill>
                <a:latin typeface="Courier"/>
                <a:cs typeface="Courier"/>
              </a:rPr>
              <a:t>AndStart</a:t>
            </a:r>
          </a:p>
          <a:p>
            <a:pPr algn="ctr"/>
            <a:r>
              <a:rPr lang="en-US" sz="1200" b="1" dirty="0">
                <a:solidFill>
                  <a:srgbClr val="A6A6A6"/>
                </a:solidFill>
                <a:latin typeface="Courier"/>
                <a:cs typeface="Courier"/>
              </a:rPr>
              <a:t>Processing()</a:t>
            </a:r>
          </a:p>
        </p:txBody>
      </p:sp>
      <p:sp>
        <p:nvSpPr>
          <p:cNvPr id="40" name="Rectangle 39"/>
          <p:cNvSpPr/>
          <p:nvPr/>
        </p:nvSpPr>
        <p:spPr>
          <a:xfrm>
            <a:off x="5415743" y="3529606"/>
            <a:ext cx="1989752" cy="357021"/>
          </a:xfrm>
          <a:prstGeom prst="rect">
            <a:avLst/>
          </a:prstGeom>
        </p:spPr>
        <p:txBody>
          <a:bodyPr wrap="square">
            <a:spAutoFit/>
          </a:bodyPr>
          <a:lstStyle/>
          <a:p>
            <a:pPr algn="ctr"/>
            <a:r>
              <a:rPr lang="en-US" sz="1200" b="1" dirty="0">
                <a:solidFill>
                  <a:srgbClr val="A6A6A6"/>
                </a:solidFill>
                <a:latin typeface="Courier"/>
                <a:cs typeface="Courier"/>
              </a:rPr>
              <a:t>Begin</a:t>
            </a:r>
          </a:p>
          <a:p>
            <a:pPr algn="ctr"/>
            <a:r>
              <a:rPr lang="en-US" sz="1200" b="1" dirty="0">
                <a:solidFill>
                  <a:srgbClr val="A6A6A6"/>
                </a:solidFill>
                <a:latin typeface="Courier"/>
                <a:cs typeface="Courier"/>
              </a:rPr>
              <a:t>Tracking</a:t>
            </a:r>
          </a:p>
          <a:p>
            <a:pPr algn="ctr"/>
            <a:r>
              <a:rPr lang="en-US" sz="1200" b="1" dirty="0">
                <a:solidFill>
                  <a:srgbClr val="A6A6A6"/>
                </a:solidFill>
                <a:latin typeface="Courier"/>
                <a:cs typeface="Courier"/>
              </a:rPr>
              <a:t>Flight()</a:t>
            </a:r>
          </a:p>
        </p:txBody>
      </p:sp>
      <p:sp>
        <p:nvSpPr>
          <p:cNvPr id="41" name="Chevron 40"/>
          <p:cNvSpPr/>
          <p:nvPr/>
        </p:nvSpPr>
        <p:spPr>
          <a:xfrm>
            <a:off x="5846382" y="1760590"/>
            <a:ext cx="1775096" cy="1613215"/>
          </a:xfrm>
          <a:prstGeom prst="chevron">
            <a:avLst/>
          </a:prstGeom>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dirty="0"/>
              <a:t>         Intent</a:t>
            </a:r>
          </a:p>
        </p:txBody>
      </p:sp>
      <p:sp>
        <p:nvSpPr>
          <p:cNvPr id="42" name="Chevron 41"/>
          <p:cNvSpPr/>
          <p:nvPr/>
        </p:nvSpPr>
        <p:spPr>
          <a:xfrm>
            <a:off x="1853222" y="1760590"/>
            <a:ext cx="1942741" cy="1613215"/>
          </a:xfrm>
          <a:prstGeom prst="chevron">
            <a:avLst/>
          </a:prstGeom>
        </p:spPr>
        <p:style>
          <a:lnRef idx="1">
            <a:schemeClr val="accent2"/>
          </a:lnRef>
          <a:fillRef idx="3">
            <a:schemeClr val="accent2"/>
          </a:fillRef>
          <a:effectRef idx="2">
            <a:schemeClr val="accent2"/>
          </a:effectRef>
          <a:fontRef idx="minor">
            <a:schemeClr val="lt1"/>
          </a:fontRef>
        </p:style>
        <p:txBody>
          <a:bodyPr wrap="none" lIns="0" rIns="0" rtlCol="0" anchor="ctr"/>
          <a:lstStyle/>
          <a:p>
            <a:pPr algn="ctr"/>
            <a:r>
              <a:rPr lang="en-US" sz="2000" dirty="0"/>
              <a:t>         Honest</a:t>
            </a:r>
          </a:p>
        </p:txBody>
      </p:sp>
      <p:sp>
        <p:nvSpPr>
          <p:cNvPr id="43" name="Chevron 42"/>
          <p:cNvSpPr/>
          <p:nvPr/>
        </p:nvSpPr>
        <p:spPr>
          <a:xfrm>
            <a:off x="3058694" y="1760590"/>
            <a:ext cx="2217562" cy="1613215"/>
          </a:xfrm>
          <a:prstGeom prst="chevron">
            <a:avLst/>
          </a:prstGeom>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Honest  &amp; </a:t>
            </a:r>
          </a:p>
          <a:p>
            <a:r>
              <a:rPr lang="en-US" dirty="0"/>
              <a:t>Complete</a:t>
            </a:r>
          </a:p>
        </p:txBody>
      </p:sp>
      <p:sp>
        <p:nvSpPr>
          <p:cNvPr id="44" name="Chevron 43"/>
          <p:cNvSpPr/>
          <p:nvPr/>
        </p:nvSpPr>
        <p:spPr>
          <a:xfrm>
            <a:off x="4561449" y="1760590"/>
            <a:ext cx="2027880" cy="1613215"/>
          </a:xfrm>
          <a:prstGeom prst="chevron">
            <a:avLst/>
          </a:prstGeom>
          <a:gradFill flip="none" rotWithShape="1">
            <a:gsLst>
              <a:gs pos="0">
                <a:srgbClr val="EDC326"/>
              </a:gs>
              <a:gs pos="100000">
                <a:srgbClr val="FFDD17"/>
              </a:gs>
            </a:gsLst>
            <a:lin ang="16200000" scaled="0"/>
            <a:tileRect/>
          </a:gradFill>
        </p:spPr>
        <p:style>
          <a:lnRef idx="1">
            <a:schemeClr val="accent6"/>
          </a:lnRef>
          <a:fillRef idx="3">
            <a:schemeClr val="accent6"/>
          </a:fillRef>
          <a:effectRef idx="2">
            <a:schemeClr val="accent6"/>
          </a:effectRef>
          <a:fontRef idx="minor">
            <a:schemeClr val="lt1"/>
          </a:fontRef>
        </p:style>
        <p:txBody>
          <a:bodyPr wrap="none" lIns="0" rIns="0" rtlCol="0" anchor="ctr"/>
          <a:lstStyle/>
          <a:p>
            <a:r>
              <a:rPr lang="en-US" dirty="0"/>
              <a:t>Does the </a:t>
            </a:r>
          </a:p>
          <a:p>
            <a:r>
              <a:rPr lang="en-US" dirty="0"/>
              <a:t>Right Thing</a:t>
            </a:r>
          </a:p>
          <a:p>
            <a:endParaRPr lang="en-US" dirty="0"/>
          </a:p>
        </p:txBody>
      </p:sp>
      <p:sp>
        <p:nvSpPr>
          <p:cNvPr id="45" name="Chevron 44"/>
          <p:cNvSpPr/>
          <p:nvPr/>
        </p:nvSpPr>
        <p:spPr>
          <a:xfrm>
            <a:off x="6875049" y="1760590"/>
            <a:ext cx="2018803" cy="1613215"/>
          </a:xfrm>
          <a:prstGeom prst="chevron">
            <a:avLst/>
          </a:prstGeom>
          <a:gradFill flip="none" rotWithShape="1">
            <a:gsLst>
              <a:gs pos="0">
                <a:srgbClr val="29923D"/>
              </a:gs>
              <a:gs pos="100000">
                <a:srgbClr val="39CC56"/>
              </a:gs>
            </a:gsLst>
            <a:lin ang="16200000" scaled="0"/>
            <a:tileRect/>
          </a:gradFill>
        </p:spPr>
        <p:style>
          <a:lnRef idx="1">
            <a:schemeClr val="accent3"/>
          </a:lnRef>
          <a:fillRef idx="3">
            <a:schemeClr val="accent3"/>
          </a:fillRef>
          <a:effectRef idx="2">
            <a:schemeClr val="accent3"/>
          </a:effectRef>
          <a:fontRef idx="minor">
            <a:schemeClr val="lt1"/>
          </a:fontRef>
        </p:style>
        <p:txBody>
          <a:bodyPr wrap="none" lIns="0" rIns="0" rtlCol="0" anchor="ctr"/>
          <a:lstStyle/>
          <a:p>
            <a:r>
              <a:rPr lang="en-US" sz="1500" dirty="0"/>
              <a:t>Domain </a:t>
            </a:r>
          </a:p>
          <a:p>
            <a:r>
              <a:rPr lang="en-US" sz="1500" dirty="0"/>
              <a:t>Abstraction</a:t>
            </a:r>
          </a:p>
        </p:txBody>
      </p:sp>
      <p:sp>
        <p:nvSpPr>
          <p:cNvPr id="46" name="Rectangle 45"/>
          <p:cNvSpPr/>
          <p:nvPr/>
        </p:nvSpPr>
        <p:spPr>
          <a:xfrm>
            <a:off x="6771727" y="3551861"/>
            <a:ext cx="2039937" cy="357021"/>
          </a:xfrm>
          <a:prstGeom prst="rect">
            <a:avLst/>
          </a:prstGeom>
        </p:spPr>
        <p:txBody>
          <a:bodyPr wrap="square">
            <a:spAutoFit/>
          </a:bodyPr>
          <a:lstStyle/>
          <a:p>
            <a:pPr algn="ctr"/>
            <a:r>
              <a:rPr lang="en-US" sz="1200" b="1" dirty="0">
                <a:solidFill>
                  <a:schemeClr val="tx1">
                    <a:lumMod val="50000"/>
                    <a:lumOff val="50000"/>
                  </a:schemeClr>
                </a:solidFill>
                <a:latin typeface="Courier"/>
                <a:cs typeface="Courier"/>
              </a:rPr>
              <a:t>Monitoring</a:t>
            </a:r>
          </a:p>
          <a:p>
            <a:pPr algn="ctr"/>
            <a:r>
              <a:rPr lang="en-US" sz="1200" b="1" dirty="0">
                <a:solidFill>
                  <a:schemeClr val="tx1">
                    <a:lumMod val="50000"/>
                    <a:lumOff val="50000"/>
                  </a:schemeClr>
                </a:solidFill>
                <a:latin typeface="Courier"/>
                <a:cs typeface="Courier"/>
              </a:rPr>
              <a:t>Panel</a:t>
            </a:r>
          </a:p>
          <a:p>
            <a:pPr algn="ctr"/>
            <a:r>
              <a:rPr lang="en-US" sz="1200" b="1" dirty="0">
                <a:solidFill>
                  <a:srgbClr val="A6A6A6"/>
                </a:solidFill>
                <a:latin typeface="Courier"/>
                <a:cs typeface="Courier"/>
              </a:rPr>
              <a:t>.Add(</a:t>
            </a:r>
            <a:r>
              <a:rPr lang="en-US" sz="1200" b="1" dirty="0">
                <a:solidFill>
                  <a:srgbClr val="7F7F7F"/>
                </a:solidFill>
                <a:latin typeface="Courier"/>
                <a:cs typeface="Courier"/>
              </a:rPr>
              <a:t>flight</a:t>
            </a:r>
            <a:r>
              <a:rPr lang="en-US" sz="1200" b="1" dirty="0">
                <a:solidFill>
                  <a:srgbClr val="A6A6A6"/>
                </a:solidFill>
                <a:latin typeface="Courier"/>
                <a:cs typeface="Courier"/>
              </a:rPr>
              <a:t>)</a:t>
            </a:r>
          </a:p>
        </p:txBody>
      </p:sp>
      <p:sp>
        <p:nvSpPr>
          <p:cNvPr id="47" name="Rectangle 46"/>
          <p:cNvSpPr/>
          <p:nvPr/>
        </p:nvSpPr>
        <p:spPr>
          <a:xfrm>
            <a:off x="971316" y="1123950"/>
            <a:ext cx="7051793" cy="255015"/>
          </a:xfrm>
          <a:prstGeom prst="rect">
            <a:avLst/>
          </a:prstGeom>
        </p:spPr>
        <p:txBody>
          <a:bodyPr wrap="square">
            <a:spAutoFit/>
          </a:bodyPr>
          <a:lstStyle/>
          <a:p>
            <a:pPr algn="ctr"/>
            <a:r>
              <a:rPr lang="en-US" sz="2400" dirty="0">
                <a:solidFill>
                  <a:schemeClr val="bg1">
                    <a:lumMod val="65000"/>
                  </a:schemeClr>
                </a:solidFill>
                <a:latin typeface="Iowan Old Style Black"/>
                <a:cs typeface="Iowan Old Style Black"/>
              </a:rPr>
              <a:t>The 7 stages of naming </a:t>
            </a:r>
          </a:p>
        </p:txBody>
      </p:sp>
      <p:sp>
        <p:nvSpPr>
          <p:cNvPr id="48" name="Rectangle 47"/>
          <p:cNvSpPr/>
          <p:nvPr/>
        </p:nvSpPr>
        <p:spPr>
          <a:xfrm>
            <a:off x="4401781" y="2745471"/>
            <a:ext cx="1645781" cy="357021"/>
          </a:xfrm>
          <a:prstGeom prst="rect">
            <a:avLst/>
          </a:prstGeom>
        </p:spPr>
        <p:txBody>
          <a:bodyPr wrap="square">
            <a:spAutoFit/>
          </a:bodyPr>
          <a:lstStyle/>
          <a:p>
            <a:r>
              <a:rPr lang="en-US" sz="1200" b="1" dirty="0">
                <a:solidFill>
                  <a:schemeClr val="tx1">
                    <a:lumMod val="75000"/>
                    <a:lumOff val="25000"/>
                  </a:schemeClr>
                </a:solidFill>
                <a:latin typeface="Courier"/>
                <a:cs typeface="Courier"/>
              </a:rPr>
              <a:t>        </a:t>
            </a:r>
            <a:r>
              <a:rPr lang="en-US" sz="1200" b="1" dirty="0">
                <a:solidFill>
                  <a:srgbClr val="7F7F7F"/>
                </a:solidFill>
                <a:latin typeface="Courier"/>
                <a:cs typeface="Courier"/>
              </a:rPr>
              <a:t>Start</a:t>
            </a:r>
          </a:p>
          <a:p>
            <a:pPr algn="ctr"/>
            <a:r>
              <a:rPr lang="en-US" sz="1200" b="1" dirty="0">
                <a:solidFill>
                  <a:srgbClr val="7F7F7F"/>
                </a:solidFill>
                <a:latin typeface="Courier"/>
                <a:cs typeface="Courier"/>
              </a:rPr>
              <a:t>    Structural</a:t>
            </a:r>
            <a:r>
              <a:rPr lang="en-US" sz="1200" b="1" dirty="0">
                <a:solidFill>
                  <a:schemeClr val="tx1">
                    <a:lumMod val="75000"/>
                    <a:lumOff val="25000"/>
                  </a:schemeClr>
                </a:solidFill>
                <a:latin typeface="Courier"/>
                <a:cs typeface="Courier"/>
              </a:rPr>
              <a:t> </a:t>
            </a:r>
          </a:p>
          <a:p>
            <a:pPr algn="ctr"/>
            <a:r>
              <a:rPr lang="en-US" sz="1200" b="1" dirty="0">
                <a:solidFill>
                  <a:schemeClr val="tx1">
                    <a:lumMod val="75000"/>
                    <a:lumOff val="25000"/>
                  </a:schemeClr>
                </a:solidFill>
                <a:latin typeface="Courier"/>
                <a:cs typeface="Courier"/>
              </a:rPr>
              <a:t>Refactoring </a:t>
            </a:r>
          </a:p>
        </p:txBody>
      </p:sp>
      <p:sp>
        <p:nvSpPr>
          <p:cNvPr id="49" name="Rectangle 48"/>
          <p:cNvSpPr/>
          <p:nvPr/>
        </p:nvSpPr>
        <p:spPr>
          <a:xfrm>
            <a:off x="5125946" y="1526963"/>
            <a:ext cx="1645781" cy="136008"/>
          </a:xfrm>
          <a:prstGeom prst="rect">
            <a:avLst/>
          </a:prstGeom>
        </p:spPr>
        <p:txBody>
          <a:bodyPr wrap="square">
            <a:spAutoFit/>
          </a:bodyPr>
          <a:lstStyle/>
          <a:p>
            <a:pPr algn="ctr"/>
            <a:r>
              <a:rPr lang="en-US" sz="1000" dirty="0">
                <a:solidFill>
                  <a:srgbClr val="A6A6A6"/>
                </a:solidFill>
                <a:latin typeface="Courier"/>
                <a:cs typeface="Courier"/>
              </a:rPr>
              <a:t>By ArloBelshee</a:t>
            </a:r>
          </a:p>
        </p:txBody>
      </p:sp>
      <p:sp>
        <p:nvSpPr>
          <p:cNvPr id="50" name="Pentagon 49"/>
          <p:cNvSpPr/>
          <p:nvPr/>
        </p:nvSpPr>
        <p:spPr>
          <a:xfrm>
            <a:off x="228600" y="1774298"/>
            <a:ext cx="913086" cy="1613215"/>
          </a:xfrm>
          <a:prstGeom prst="homePlate">
            <a:avLst>
              <a:gd name="adj" fmla="val 85329"/>
            </a:avLst>
          </a:prstGeom>
          <a:gradFill>
            <a:gsLst>
              <a:gs pos="0">
                <a:schemeClr val="tx1">
                  <a:lumMod val="85000"/>
                  <a:lumOff val="15000"/>
                </a:schemeClr>
              </a:gs>
              <a:gs pos="100000">
                <a:schemeClr val="bg1">
                  <a:lumMod val="75000"/>
                </a:schemeClr>
              </a:gs>
            </a:gsLst>
          </a:gradFill>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000" dirty="0"/>
              <a:t> Missing</a:t>
            </a:r>
          </a:p>
        </p:txBody>
      </p:sp>
      <p:sp>
        <p:nvSpPr>
          <p:cNvPr id="51" name="Chevron 50"/>
          <p:cNvSpPr/>
          <p:nvPr/>
        </p:nvSpPr>
        <p:spPr>
          <a:xfrm>
            <a:off x="436651" y="1769519"/>
            <a:ext cx="2161543" cy="1613215"/>
          </a:xfrm>
          <a:prstGeom prst="chevron">
            <a:avLst/>
          </a:prstGeom>
          <a:gradFill>
            <a:gsLst>
              <a:gs pos="0">
                <a:srgbClr val="800000"/>
              </a:gs>
              <a:gs pos="100000">
                <a:schemeClr val="accent2"/>
              </a:gs>
            </a:gsLst>
          </a:gradFill>
        </p:spPr>
        <p:style>
          <a:lnRef idx="1">
            <a:schemeClr val="accent2"/>
          </a:lnRef>
          <a:fillRef idx="3">
            <a:schemeClr val="accent2"/>
          </a:fillRef>
          <a:effectRef idx="2">
            <a:schemeClr val="accent2"/>
          </a:effectRef>
          <a:fontRef idx="minor">
            <a:schemeClr val="lt1"/>
          </a:fontRef>
        </p:style>
        <p:txBody>
          <a:bodyPr wrap="none" rtlCol="0" anchor="ctr"/>
          <a:lstStyle/>
          <a:p>
            <a:pPr algn="ctr"/>
            <a:r>
              <a:rPr lang="en-US" sz="2000" dirty="0"/>
              <a:t>           Nonsense</a:t>
            </a:r>
          </a:p>
        </p:txBody>
      </p:sp>
    </p:spTree>
    <p:extLst>
      <p:ext uri="{BB962C8B-B14F-4D97-AF65-F5344CB8AC3E}">
        <p14:creationId xmlns:p14="http://schemas.microsoft.com/office/powerpoint/2010/main" val="719769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Arlo Git Notation</a:t>
            </a:r>
            <a:br>
              <a:rPr lang="en-US" dirty="0"/>
            </a:br>
            <a:r>
              <a:rPr lang="en-US" sz="1600" dirty="0" err="1"/>
              <a:t>github.com</a:t>
            </a:r>
            <a:r>
              <a:rPr lang="en-US" sz="1600" dirty="0"/>
              <a:t>/</a:t>
            </a:r>
            <a:r>
              <a:rPr lang="en-US" sz="1600" dirty="0" err="1"/>
              <a:t>RefactoringCombos</a:t>
            </a:r>
            <a:r>
              <a:rPr lang="en-US" sz="1600" dirty="0"/>
              <a:t>/</a:t>
            </a:r>
            <a:r>
              <a:rPr lang="en-US" sz="1600" dirty="0" err="1"/>
              <a:t>ArlosCommitNotation</a:t>
            </a:r>
            <a:endParaRPr lang="en-US" dirty="0"/>
          </a:p>
        </p:txBody>
      </p:sp>
    </p:spTree>
    <p:extLst>
      <p:ext uri="{BB962C8B-B14F-4D97-AF65-F5344CB8AC3E}">
        <p14:creationId xmlns:p14="http://schemas.microsoft.com/office/powerpoint/2010/main" val="327265686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04B6540-4A33-104A-A2B7-CED33FB8FD84}"/>
              </a:ext>
            </a:extLst>
          </p:cNvPr>
          <p:cNvGraphicFramePr>
            <a:graphicFrameLocks noGrp="1"/>
          </p:cNvGraphicFramePr>
          <p:nvPr>
            <p:extLst>
              <p:ext uri="{D42A27DB-BD31-4B8C-83A1-F6EECF244321}">
                <p14:modId xmlns:p14="http://schemas.microsoft.com/office/powerpoint/2010/main" val="2858146"/>
              </p:ext>
            </p:extLst>
          </p:nvPr>
        </p:nvGraphicFramePr>
        <p:xfrm>
          <a:off x="1143000" y="742950"/>
          <a:ext cx="6096000" cy="296672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3839083428"/>
                    </a:ext>
                  </a:extLst>
                </a:gridCol>
                <a:gridCol w="4419600">
                  <a:extLst>
                    <a:ext uri="{9D8B030D-6E8A-4147-A177-3AD203B41FA5}">
                      <a16:colId xmlns:a16="http://schemas.microsoft.com/office/drawing/2014/main" val="20001"/>
                    </a:ext>
                  </a:extLst>
                </a:gridCol>
              </a:tblGrid>
              <a:tr h="370840">
                <a:tc>
                  <a:txBody>
                    <a:bodyPr/>
                    <a:lstStyle/>
                    <a:p>
                      <a:r>
                        <a:rPr lang="en-US" dirty="0"/>
                        <a:t>prefix</a:t>
                      </a:r>
                    </a:p>
                  </a:txBody>
                  <a:tcPr/>
                </a:tc>
                <a:tc>
                  <a:txBody>
                    <a:bodyPr/>
                    <a:lstStyle/>
                    <a:p>
                      <a:r>
                        <a:rPr lang="en-US" dirty="0"/>
                        <a:t>Risk</a:t>
                      </a:r>
                    </a:p>
                  </a:txBody>
                  <a:tcPr/>
                </a:tc>
                <a:tc>
                  <a:txBody>
                    <a:bodyPr/>
                    <a:lstStyle/>
                    <a:p>
                      <a:r>
                        <a:rPr lang="en-US" dirty="0"/>
                        <a:t>meaning</a:t>
                      </a:r>
                    </a:p>
                  </a:txBody>
                  <a:tcPr/>
                </a:tc>
                <a:extLst>
                  <a:ext uri="{0D108BD9-81ED-4DB2-BD59-A6C34878D82A}">
                    <a16:rowId xmlns:a16="http://schemas.microsoft.com/office/drawing/2014/main" val="10000"/>
                  </a:ext>
                </a:extLst>
              </a:tr>
              <a:tr h="370840">
                <a:tc>
                  <a:txBody>
                    <a:bodyPr/>
                    <a:lstStyle/>
                    <a:p>
                      <a:r>
                        <a:rPr lang="en-US" dirty="0"/>
                        <a:t>F</a:t>
                      </a:r>
                    </a:p>
                  </a:txBody>
                  <a:tcPr>
                    <a:solidFill>
                      <a:schemeClr val="accent2">
                        <a:lumMod val="60000"/>
                        <a:lumOff val="40000"/>
                      </a:schemeClr>
                    </a:solidFill>
                  </a:tcPr>
                </a:tc>
                <a:tc>
                  <a:txBody>
                    <a:bodyPr/>
                    <a:lstStyle/>
                    <a:p>
                      <a:r>
                        <a:rPr lang="en-US" dirty="0"/>
                        <a:t>High</a:t>
                      </a:r>
                    </a:p>
                  </a:txBody>
                  <a:tcPr>
                    <a:solidFill>
                      <a:schemeClr val="accent2">
                        <a:lumMod val="60000"/>
                        <a:lumOff val="40000"/>
                      </a:schemeClr>
                    </a:solidFill>
                  </a:tcPr>
                </a:tc>
                <a:tc>
                  <a:txBody>
                    <a:bodyPr/>
                    <a:lstStyle/>
                    <a:p>
                      <a:r>
                        <a:rPr lang="en-US" dirty="0"/>
                        <a:t>Feature</a:t>
                      </a:r>
                    </a:p>
                  </a:txBody>
                  <a:tcP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r>
                        <a:rPr lang="en-US" dirty="0"/>
                        <a:t>B</a:t>
                      </a:r>
                    </a:p>
                  </a:txBody>
                  <a:tcPr>
                    <a:solidFill>
                      <a:schemeClr val="accent2">
                        <a:lumMod val="60000"/>
                        <a:lumOff val="40000"/>
                      </a:schemeClr>
                    </a:solidFill>
                  </a:tcPr>
                </a:tc>
                <a:tc>
                  <a:txBody>
                    <a:bodyPr/>
                    <a:lstStyle/>
                    <a:p>
                      <a:r>
                        <a:rPr lang="en-US" dirty="0"/>
                        <a:t>High</a:t>
                      </a:r>
                    </a:p>
                  </a:txBody>
                  <a:tcPr>
                    <a:solidFill>
                      <a:schemeClr val="accent2">
                        <a:lumMod val="60000"/>
                        <a:lumOff val="40000"/>
                      </a:schemeClr>
                    </a:solidFill>
                  </a:tcPr>
                </a:tc>
                <a:tc>
                  <a:txBody>
                    <a:bodyPr/>
                    <a:lstStyle/>
                    <a:p>
                      <a:r>
                        <a:rPr lang="en-US" dirty="0"/>
                        <a:t>Bug</a:t>
                      </a:r>
                    </a:p>
                  </a:txBody>
                  <a:tcP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r>
                        <a:rPr lang="en-US" dirty="0"/>
                        <a:t>t</a:t>
                      </a:r>
                    </a:p>
                  </a:txBody>
                  <a:tcPr/>
                </a:tc>
                <a:tc>
                  <a:txBody>
                    <a:bodyPr/>
                    <a:lstStyle/>
                    <a:p>
                      <a:r>
                        <a:rPr lang="en-US" dirty="0"/>
                        <a:t>low</a:t>
                      </a:r>
                    </a:p>
                  </a:txBody>
                  <a:tcPr/>
                </a:tc>
                <a:tc>
                  <a:txBody>
                    <a:bodyPr/>
                    <a:lstStyle/>
                    <a:p>
                      <a:r>
                        <a:rPr lang="en-US" dirty="0"/>
                        <a:t>Test</a:t>
                      </a:r>
                      <a:r>
                        <a:rPr lang="en-US" baseline="0" dirty="0"/>
                        <a:t> only</a:t>
                      </a:r>
                      <a:endParaRPr lang="en-US" dirty="0"/>
                    </a:p>
                  </a:txBody>
                  <a:tcPr/>
                </a:tc>
                <a:extLst>
                  <a:ext uri="{0D108BD9-81ED-4DB2-BD59-A6C34878D82A}">
                    <a16:rowId xmlns:a16="http://schemas.microsoft.com/office/drawing/2014/main" val="10003"/>
                  </a:ext>
                </a:extLst>
              </a:tr>
              <a:tr h="370840">
                <a:tc>
                  <a:txBody>
                    <a:bodyPr/>
                    <a:lstStyle/>
                    <a:p>
                      <a:r>
                        <a:rPr lang="en-US" dirty="0"/>
                        <a:t>r</a:t>
                      </a:r>
                    </a:p>
                  </a:txBody>
                  <a:tcPr/>
                </a:tc>
                <a:tc>
                  <a:txBody>
                    <a:bodyPr/>
                    <a:lstStyle/>
                    <a:p>
                      <a:r>
                        <a:rPr lang="en-US" dirty="0"/>
                        <a:t>low</a:t>
                      </a:r>
                    </a:p>
                  </a:txBody>
                  <a:tcPr/>
                </a:tc>
                <a:tc>
                  <a:txBody>
                    <a:bodyPr/>
                    <a:lstStyle/>
                    <a:p>
                      <a:r>
                        <a:rPr lang="en-US" dirty="0"/>
                        <a:t>Provable</a:t>
                      </a:r>
                      <a:r>
                        <a:rPr lang="en-US" baseline="0" dirty="0"/>
                        <a:t> Refactor</a:t>
                      </a:r>
                      <a:endParaRPr lang="en-US" dirty="0"/>
                    </a:p>
                  </a:txBody>
                  <a:tcPr/>
                </a:tc>
                <a:extLst>
                  <a:ext uri="{0D108BD9-81ED-4DB2-BD59-A6C34878D82A}">
                    <a16:rowId xmlns:a16="http://schemas.microsoft.com/office/drawing/2014/main" val="10004"/>
                  </a:ext>
                </a:extLst>
              </a:tr>
              <a:tr h="370840">
                <a:tc>
                  <a:txBody>
                    <a:bodyPr/>
                    <a:lstStyle/>
                    <a:p>
                      <a:r>
                        <a:rPr lang="en-US" dirty="0"/>
                        <a:t>a</a:t>
                      </a:r>
                    </a:p>
                  </a:txBody>
                  <a:tcPr/>
                </a:tc>
                <a:tc>
                  <a:txBody>
                    <a:bodyPr/>
                    <a:lstStyle/>
                    <a:p>
                      <a:r>
                        <a:rPr lang="en-US" dirty="0"/>
                        <a:t>low</a:t>
                      </a:r>
                    </a:p>
                  </a:txBody>
                  <a:tcPr/>
                </a:tc>
                <a:tc>
                  <a:txBody>
                    <a:bodyPr/>
                    <a:lstStyle/>
                    <a:p>
                      <a:r>
                        <a:rPr lang="en-US" dirty="0"/>
                        <a:t>Automated</a:t>
                      </a:r>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a:t>
                      </a:r>
                    </a:p>
                  </a:txBody>
                  <a:tcPr>
                    <a:solidFill>
                      <a:srgbClr val="D99694"/>
                    </a:solidFill>
                  </a:tcPr>
                </a:tc>
                <a:tc>
                  <a:txBody>
                    <a:bodyPr/>
                    <a:lstStyle/>
                    <a:p>
                      <a:r>
                        <a:rPr lang="en-US" dirty="0"/>
                        <a:t>High</a:t>
                      </a:r>
                    </a:p>
                  </a:txBody>
                  <a:tcPr>
                    <a:solidFill>
                      <a:srgbClr val="D99694"/>
                    </a:solidFill>
                  </a:tcPr>
                </a:tc>
                <a:tc>
                  <a:txBody>
                    <a:bodyPr/>
                    <a:lstStyle/>
                    <a:p>
                      <a:r>
                        <a:rPr lang="en-US"/>
                        <a:t>non-provable refactoring</a:t>
                      </a:r>
                      <a:endParaRPr lang="en-US" dirty="0"/>
                    </a:p>
                  </a:txBody>
                  <a:tcPr>
                    <a:solidFill>
                      <a:srgbClr val="D99694"/>
                    </a:solidFill>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40869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A9F3C-0913-654B-82E8-7E7C7701442E}"/>
              </a:ext>
            </a:extLst>
          </p:cNvPr>
          <p:cNvSpPr/>
          <p:nvPr/>
        </p:nvSpPr>
        <p:spPr>
          <a:xfrm>
            <a:off x="152400" y="124926"/>
            <a:ext cx="7924800" cy="4893647"/>
          </a:xfrm>
          <a:prstGeom prst="rect">
            <a:avLst/>
          </a:prstGeom>
        </p:spPr>
        <p:txBody>
          <a:bodyPr wrap="square">
            <a:spAutoFit/>
          </a:bodyPr>
          <a:lstStyle/>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7eb8bac</a:t>
            </a:r>
            <a:r>
              <a:rPr lang="en-US" sz="800" dirty="0">
                <a:solidFill>
                  <a:srgbClr val="000000"/>
                </a:solidFill>
                <a:latin typeface="Menlo" panose="020B0609030804020204" pitchFamily="49" charset="0"/>
              </a:rPr>
              <a:t> -</a:t>
            </a:r>
            <a:r>
              <a:rPr lang="en-US" sz="800" dirty="0">
                <a:solidFill>
                  <a:srgbClr val="9FA01C"/>
                </a:solidFill>
                <a:latin typeface="Menlo" panose="020B0609030804020204" pitchFamily="49" charset="0"/>
              </a:rPr>
              <a:t> </a:t>
            </a:r>
            <a:r>
              <a:rPr lang="en-US" sz="800" dirty="0">
                <a:solidFill>
                  <a:srgbClr val="000000"/>
                </a:solidFill>
                <a:latin typeface="Menlo" panose="020B0609030804020204" pitchFamily="49" charset="0"/>
              </a:rPr>
              <a:t>F Conjured items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9FA01C"/>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102edc6</a:t>
            </a:r>
            <a:r>
              <a:rPr lang="en-US" sz="800" dirty="0">
                <a:solidFill>
                  <a:srgbClr val="000000"/>
                </a:solidFill>
                <a:latin typeface="Menlo" panose="020B0609030804020204" pitchFamily="49" charset="0"/>
              </a:rPr>
              <a:t> - r public static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b70fffc</a:t>
            </a:r>
            <a:r>
              <a:rPr lang="en-US" sz="800" dirty="0">
                <a:solidFill>
                  <a:srgbClr val="000000"/>
                </a:solidFill>
                <a:latin typeface="Menlo" panose="020B0609030804020204" pitchFamily="49" charset="0"/>
              </a:rPr>
              <a:t> - r   Inline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7a4d940</a:t>
            </a:r>
            <a:r>
              <a:rPr lang="en-US" sz="800" dirty="0">
                <a:solidFill>
                  <a:srgbClr val="000000"/>
                </a:solidFill>
                <a:latin typeface="Menlo" panose="020B0609030804020204" pitchFamily="49" charset="0"/>
              </a:rPr>
              <a:t> - r   Extract Method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8b70b9c</a:t>
            </a:r>
            <a:r>
              <a:rPr lang="en-US" sz="800" dirty="0">
                <a:solidFill>
                  <a:srgbClr val="000000"/>
                </a:solidFill>
                <a:latin typeface="Menlo" panose="020B0609030804020204" pitchFamily="49" charset="0"/>
              </a:rPr>
              <a:t> - r   Extract Variable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70a73ac</a:t>
            </a:r>
            <a:r>
              <a:rPr lang="en-US" sz="800" dirty="0">
                <a:solidFill>
                  <a:srgbClr val="000000"/>
                </a:solidFill>
                <a:latin typeface="Menlo" panose="020B0609030804020204" pitchFamily="49" charset="0"/>
              </a:rPr>
              <a:t> - r looped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64e736c</a:t>
            </a:r>
            <a:r>
              <a:rPr lang="en-US" sz="800" dirty="0">
                <a:solidFill>
                  <a:srgbClr val="000000"/>
                </a:solidFill>
                <a:latin typeface="Menlo" panose="020B0609030804020204" pitchFamily="49" charset="0"/>
              </a:rPr>
              <a:t> - r looping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7659cc8</a:t>
            </a:r>
            <a:r>
              <a:rPr lang="en-US" sz="800" dirty="0">
                <a:solidFill>
                  <a:srgbClr val="000000"/>
                </a:solidFill>
                <a:latin typeface="Menlo" panose="020B0609030804020204" pitchFamily="49" charset="0"/>
              </a:rPr>
              <a:t> - r to many of 1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e68d810</a:t>
            </a:r>
            <a:r>
              <a:rPr lang="en-US" sz="800" dirty="0">
                <a:solidFill>
                  <a:srgbClr val="000000"/>
                </a:solidFill>
                <a:latin typeface="Menlo" panose="020B0609030804020204" pitchFamily="49" charset="0"/>
              </a:rPr>
              <a:t> - r implementing item updater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2f43d6c</a:t>
            </a:r>
            <a:r>
              <a:rPr lang="en-US" sz="800" dirty="0">
                <a:solidFill>
                  <a:srgbClr val="000000"/>
                </a:solidFill>
                <a:latin typeface="Menlo" panose="020B0609030804020204" pitchFamily="49" charset="0"/>
              </a:rPr>
              <a:t> - r implementing item updater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b42cbcf</a:t>
            </a:r>
            <a:r>
              <a:rPr lang="en-US" sz="800" dirty="0">
                <a:solidFill>
                  <a:srgbClr val="000000"/>
                </a:solidFill>
                <a:latin typeface="Menlo" panose="020B0609030804020204" pitchFamily="49" charset="0"/>
              </a:rPr>
              <a:t> - r added item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f9a9ffa</a:t>
            </a:r>
            <a:r>
              <a:rPr lang="en-US" sz="800" dirty="0">
                <a:solidFill>
                  <a:srgbClr val="000000"/>
                </a:solidFill>
                <a:latin typeface="Menlo" panose="020B0609030804020204" pitchFamily="49" charset="0"/>
              </a:rPr>
              <a:t> - r interface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89a406a</a:t>
            </a:r>
            <a:r>
              <a:rPr lang="en-US" sz="800" dirty="0">
                <a:solidFill>
                  <a:srgbClr val="000000"/>
                </a:solidFill>
                <a:latin typeface="Menlo" panose="020B0609030804020204" pitchFamily="49" charset="0"/>
              </a:rPr>
              <a:t> - r public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342e2c1</a:t>
            </a:r>
            <a:r>
              <a:rPr lang="en-US" sz="800" dirty="0">
                <a:solidFill>
                  <a:srgbClr val="000000"/>
                </a:solidFill>
                <a:latin typeface="Menlo" panose="020B0609030804020204" pitchFamily="49" charset="0"/>
              </a:rPr>
              <a:t> - r   Rename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c271979</a:t>
            </a:r>
            <a:r>
              <a:rPr lang="en-US" sz="800" dirty="0">
                <a:solidFill>
                  <a:srgbClr val="000000"/>
                </a:solidFill>
                <a:latin typeface="Menlo" panose="020B0609030804020204" pitchFamily="49" charset="0"/>
              </a:rPr>
              <a:t> - r   Rename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58ef751</a:t>
            </a:r>
            <a:r>
              <a:rPr lang="en-US" sz="800" dirty="0">
                <a:solidFill>
                  <a:srgbClr val="000000"/>
                </a:solidFill>
                <a:latin typeface="Menlo" panose="020B0609030804020204" pitchFamily="49" charset="0"/>
              </a:rPr>
              <a:t> - r   Rename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09a5ce0</a:t>
            </a:r>
            <a:r>
              <a:rPr lang="en-US" sz="800" dirty="0">
                <a:solidFill>
                  <a:srgbClr val="000000"/>
                </a:solidFill>
                <a:latin typeface="Menlo" panose="020B0609030804020204" pitchFamily="49" charset="0"/>
              </a:rPr>
              <a:t> - r   Rename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721a412</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60418e8</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08917e4</a:t>
            </a:r>
            <a:r>
              <a:rPr lang="en-US" sz="800" dirty="0">
                <a:solidFill>
                  <a:srgbClr val="000000"/>
                </a:solidFill>
                <a:latin typeface="Menlo" panose="020B0609030804020204" pitchFamily="49" charset="0"/>
              </a:rPr>
              <a:t> - r dead code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7eb3018</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a1c5b36</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96ad3f1</a:t>
            </a:r>
            <a:r>
              <a:rPr lang="en-US" sz="800" dirty="0">
                <a:solidFill>
                  <a:srgbClr val="000000"/>
                </a:solidFill>
                <a:latin typeface="Menlo" panose="020B0609030804020204" pitchFamily="49" charset="0"/>
              </a:rPr>
              <a:t> - r   Rename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30244ee</a:t>
            </a:r>
            <a:r>
              <a:rPr lang="en-US" sz="800" dirty="0">
                <a:solidFill>
                  <a:srgbClr val="000000"/>
                </a:solidFill>
                <a:latin typeface="Menlo" panose="020B0609030804020204" pitchFamily="49" charset="0"/>
              </a:rPr>
              <a:t> - r dead code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5335fa6</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9f4ad5c</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a:t>
            </a:r>
            <a:r>
              <a:rPr lang="en-US" sz="800" dirty="0">
                <a:solidFill>
                  <a:srgbClr val="000000"/>
                </a:solidFill>
                <a:latin typeface="Menlo" panose="020B0609030804020204" pitchFamily="49" charset="0"/>
              </a:rPr>
              <a:t>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400BD9"/>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37c416c</a:t>
            </a:r>
            <a:r>
              <a:rPr lang="en-US" sz="800" dirty="0">
                <a:solidFill>
                  <a:srgbClr val="000000"/>
                </a:solidFill>
                <a:latin typeface="Menlo" panose="020B0609030804020204" pitchFamily="49" charset="0"/>
              </a:rPr>
              <a:t> - r added dead code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58f7f97</a:t>
            </a:r>
            <a:r>
              <a:rPr lang="en-US" sz="800" dirty="0">
                <a:solidFill>
                  <a:srgbClr val="000000"/>
                </a:solidFill>
                <a:latin typeface="Menlo" panose="020B0609030804020204" pitchFamily="49" charset="0"/>
              </a:rPr>
              <a:t> - r </a:t>
            </a:r>
            <a:r>
              <a:rPr lang="en-US" sz="800" dirty="0" err="1">
                <a:solidFill>
                  <a:srgbClr val="000000"/>
                </a:solidFill>
                <a:latin typeface="Menlo" panose="020B0609030804020204" pitchFamily="49" charset="0"/>
              </a:rPr>
              <a:t>seperated</a:t>
            </a:r>
            <a:r>
              <a:rPr lang="en-US" sz="800" dirty="0">
                <a:solidFill>
                  <a:srgbClr val="000000"/>
                </a:solidFill>
                <a:latin typeface="Menlo" panose="020B0609030804020204" pitchFamily="49" charset="0"/>
              </a:rPr>
              <a:t> class </a:t>
            </a:r>
            <a:r>
              <a:rPr lang="en-US" sz="800" dirty="0">
                <a:solidFill>
                  <a:srgbClr val="2FB41D"/>
                </a:solidFill>
                <a:latin typeface="Menlo" panose="020B0609030804020204" pitchFamily="49" charset="0"/>
              </a:rPr>
              <a:t>(20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6d8f385</a:t>
            </a:r>
            <a:r>
              <a:rPr lang="en-US" sz="800" dirty="0">
                <a:solidFill>
                  <a:srgbClr val="000000"/>
                </a:solidFill>
                <a:latin typeface="Menlo" panose="020B0609030804020204" pitchFamily="49" charset="0"/>
              </a:rPr>
              <a:t> - r aged brie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ca0c832</a:t>
            </a:r>
            <a:r>
              <a:rPr lang="en-US" sz="800" dirty="0">
                <a:solidFill>
                  <a:srgbClr val="000000"/>
                </a:solidFill>
                <a:latin typeface="Menlo" panose="020B0609030804020204" pitchFamily="49" charset="0"/>
              </a:rPr>
              <a:t> - r   Extract Variable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f466a84</a:t>
            </a:r>
            <a:r>
              <a:rPr lang="en-US" sz="800" dirty="0">
                <a:solidFill>
                  <a:srgbClr val="000000"/>
                </a:solidFill>
                <a:latin typeface="Menlo" panose="020B0609030804020204" pitchFamily="49" charset="0"/>
              </a:rPr>
              <a:t> - r extract superclass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64c2738</a:t>
            </a:r>
            <a:r>
              <a:rPr lang="en-US" sz="800" dirty="0">
                <a:solidFill>
                  <a:srgbClr val="000000"/>
                </a:solidFill>
                <a:latin typeface="Menlo" panose="020B0609030804020204" pitchFamily="49" charset="0"/>
              </a:rPr>
              <a:t> - r extract superclass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2501cd3</a:t>
            </a:r>
            <a:r>
              <a:rPr lang="en-US" sz="800" dirty="0">
                <a:solidFill>
                  <a:srgbClr val="000000"/>
                </a:solidFill>
                <a:latin typeface="Menlo" panose="020B0609030804020204" pitchFamily="49" charset="0"/>
              </a:rPr>
              <a:t> - r extract superclass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c76b23f</a:t>
            </a:r>
            <a:r>
              <a:rPr lang="en-US" sz="800" dirty="0">
                <a:solidFill>
                  <a:srgbClr val="000000"/>
                </a:solidFill>
                <a:latin typeface="Menlo" panose="020B0609030804020204" pitchFamily="49" charset="0"/>
              </a:rPr>
              <a:t> - r extracted Brie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7165da3</a:t>
            </a:r>
            <a:r>
              <a:rPr lang="en-US" sz="800" dirty="0">
                <a:solidFill>
                  <a:srgbClr val="000000"/>
                </a:solidFill>
                <a:latin typeface="Menlo" panose="020B0609030804020204" pitchFamily="49" charset="0"/>
              </a:rPr>
              <a:t> - r   Delete Clutter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09b4675</a:t>
            </a:r>
            <a:r>
              <a:rPr lang="en-US" sz="800" dirty="0">
                <a:solidFill>
                  <a:srgbClr val="000000"/>
                </a:solidFill>
                <a:latin typeface="Menlo" panose="020B0609030804020204" pitchFamily="49" charset="0"/>
              </a:rPr>
              <a:t> - r   Extract Method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11fcb91</a:t>
            </a:r>
            <a:r>
              <a:rPr lang="en-US" sz="800" dirty="0">
                <a:solidFill>
                  <a:srgbClr val="000000"/>
                </a:solidFill>
                <a:latin typeface="Menlo" panose="020B0609030804020204" pitchFamily="49" charset="0"/>
              </a:rPr>
              <a:t> - r   Extract Method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latin typeface="Menlo" panose="020B0609030804020204" pitchFamily="49" charset="0"/>
            </a:endParaRPr>
          </a:p>
          <a:p>
            <a:r>
              <a:rPr lang="en-US" sz="800" dirty="0">
                <a:solidFill>
                  <a:srgbClr val="000000"/>
                </a:solidFill>
                <a:latin typeface="Menlo" panose="020B0609030804020204" pitchFamily="49" charset="0"/>
              </a:rPr>
              <a:t>* </a:t>
            </a:r>
            <a:r>
              <a:rPr lang="en-US" sz="800" dirty="0">
                <a:solidFill>
                  <a:srgbClr val="B42419"/>
                </a:solidFill>
                <a:latin typeface="Menlo" panose="020B0609030804020204" pitchFamily="49" charset="0"/>
              </a:rPr>
              <a:t>c1def3d</a:t>
            </a:r>
            <a:r>
              <a:rPr lang="en-US" sz="800" dirty="0">
                <a:solidFill>
                  <a:srgbClr val="000000"/>
                </a:solidFill>
                <a:latin typeface="Menlo" panose="020B0609030804020204" pitchFamily="49" charset="0"/>
              </a:rPr>
              <a:t> - r   Extract Method </a:t>
            </a:r>
            <a:r>
              <a:rPr lang="en-US" sz="800" dirty="0">
                <a:solidFill>
                  <a:srgbClr val="2FB41D"/>
                </a:solidFill>
                <a:latin typeface="Menlo" panose="020B0609030804020204" pitchFamily="49" charset="0"/>
              </a:rPr>
              <a:t>(21 hours ago</a:t>
            </a:r>
            <a:r>
              <a:rPr lang="en-US" sz="800">
                <a:solidFill>
                  <a:srgbClr val="2FB41D"/>
                </a:solidFill>
                <a:latin typeface="Menlo" panose="020B0609030804020204" pitchFamily="49" charset="0"/>
              </a:rPr>
              <a:t>) </a:t>
            </a:r>
            <a:r>
              <a:rPr lang="en-US" sz="800" b="1">
                <a:solidFill>
                  <a:srgbClr val="400BD9"/>
                </a:solidFill>
                <a:latin typeface="Menlo" panose="020B0609030804020204" pitchFamily="49" charset="0"/>
              </a:rPr>
              <a:t>&lt;Llewellyn Falco&gt;</a:t>
            </a:r>
            <a:endParaRPr lang="en-US" sz="8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053513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C2EF9FB6-B7DC-2142-A103-05B6BB4A8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401" y="0"/>
            <a:ext cx="5333197" cy="5143500"/>
          </a:xfrm>
          <a:prstGeom prst="rect">
            <a:avLst/>
          </a:prstGeom>
        </p:spPr>
      </p:pic>
    </p:spTree>
    <p:extLst>
      <p:ext uri="{BB962C8B-B14F-4D97-AF65-F5344CB8AC3E}">
        <p14:creationId xmlns:p14="http://schemas.microsoft.com/office/powerpoint/2010/main" val="436690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A9F3C-0913-654B-82E8-7E7C7701442E}"/>
              </a:ext>
            </a:extLst>
          </p:cNvPr>
          <p:cNvSpPr/>
          <p:nvPr/>
        </p:nvSpPr>
        <p:spPr>
          <a:xfrm>
            <a:off x="228600" y="514350"/>
            <a:ext cx="7924800" cy="3693319"/>
          </a:xfrm>
          <a:prstGeom prst="rect">
            <a:avLst/>
          </a:prstGeom>
        </p:spPr>
        <p:txBody>
          <a:bodyPr wrap="square">
            <a:spAutoFit/>
          </a:bodyPr>
          <a:lstStyle/>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b70fffc</a:t>
            </a:r>
            <a:r>
              <a:rPr lang="en-US" dirty="0">
                <a:solidFill>
                  <a:srgbClr val="000000"/>
                </a:solidFill>
                <a:latin typeface="Menlo" panose="020B0609030804020204" pitchFamily="49" charset="0"/>
              </a:rPr>
              <a:t> - r   Inline</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7a4d940</a:t>
            </a:r>
            <a:r>
              <a:rPr lang="en-US" dirty="0">
                <a:solidFill>
                  <a:srgbClr val="000000"/>
                </a:solidFill>
                <a:latin typeface="Menlo" panose="020B0609030804020204" pitchFamily="49" charset="0"/>
              </a:rPr>
              <a:t> - r   Extract Method </a:t>
            </a:r>
            <a:endParaRPr lang="en-US" dirty="0">
              <a:solidFill>
                <a:srgbClr val="2FB41D"/>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8b70b9c</a:t>
            </a:r>
            <a:r>
              <a:rPr lang="en-US" dirty="0">
                <a:solidFill>
                  <a:srgbClr val="000000"/>
                </a:solidFill>
                <a:latin typeface="Menlo" panose="020B0609030804020204" pitchFamily="49" charset="0"/>
              </a:rPr>
              <a:t> - r   Extract Variable </a:t>
            </a:r>
            <a:r>
              <a:rPr lang="en-US" dirty="0">
                <a:solidFill>
                  <a:srgbClr val="2FB41D"/>
                </a:solidFill>
                <a:latin typeface="Menlo" panose="020B0609030804020204" pitchFamily="49" charset="0"/>
              </a:rPr>
              <a:t> </a:t>
            </a:r>
            <a:endParaRPr lang="en-US" dirty="0">
              <a:solidFill>
                <a:srgbClr val="000000"/>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70a73ac</a:t>
            </a:r>
            <a:r>
              <a:rPr lang="en-US" dirty="0">
                <a:solidFill>
                  <a:srgbClr val="000000"/>
                </a:solidFill>
                <a:latin typeface="Menlo" panose="020B0609030804020204" pitchFamily="49" charset="0"/>
              </a:rPr>
              <a:t> - r   Deleted dead code</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2f43d6c</a:t>
            </a:r>
            <a:r>
              <a:rPr lang="en-US" dirty="0">
                <a:solidFill>
                  <a:srgbClr val="000000"/>
                </a:solidFill>
                <a:latin typeface="Menlo" panose="020B0609030804020204" pitchFamily="49" charset="0"/>
              </a:rPr>
              <a:t> - !!! Simpler formula</a:t>
            </a: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89a406a</a:t>
            </a:r>
            <a:r>
              <a:rPr lang="en-US" dirty="0">
                <a:solidFill>
                  <a:srgbClr val="000000"/>
                </a:solidFill>
                <a:latin typeface="Menlo" panose="020B0609030804020204" pitchFamily="49" charset="0"/>
              </a:rPr>
              <a:t> - r   Rename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c271979</a:t>
            </a:r>
            <a:r>
              <a:rPr lang="en-US" dirty="0">
                <a:solidFill>
                  <a:srgbClr val="000000"/>
                </a:solidFill>
                <a:latin typeface="Menlo" panose="020B0609030804020204" pitchFamily="49" charset="0"/>
              </a:rPr>
              <a:t> - r   Rename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58ef751</a:t>
            </a:r>
            <a:r>
              <a:rPr lang="en-US" dirty="0">
                <a:solidFill>
                  <a:srgbClr val="000000"/>
                </a:solidFill>
                <a:latin typeface="Menlo" panose="020B0609030804020204" pitchFamily="49" charset="0"/>
              </a:rPr>
              <a:t> - r   Rename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09a5ce0</a:t>
            </a:r>
            <a:r>
              <a:rPr lang="en-US" dirty="0">
                <a:solidFill>
                  <a:srgbClr val="000000"/>
                </a:solidFill>
                <a:latin typeface="Menlo" panose="020B0609030804020204" pitchFamily="49" charset="0"/>
              </a:rPr>
              <a:t> - r   Rename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721a412</a:t>
            </a:r>
            <a:r>
              <a:rPr lang="en-US" dirty="0">
                <a:solidFill>
                  <a:srgbClr val="000000"/>
                </a:solidFill>
                <a:latin typeface="Menlo" panose="020B0609030804020204" pitchFamily="49" charset="0"/>
              </a:rPr>
              <a:t> - !!! Extract Method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60418e8</a:t>
            </a:r>
            <a:r>
              <a:rPr lang="en-US" dirty="0">
                <a:solidFill>
                  <a:srgbClr val="000000"/>
                </a:solidFill>
                <a:latin typeface="Menlo" panose="020B0609030804020204" pitchFamily="49" charset="0"/>
              </a:rPr>
              <a:t> - r   Inline </a:t>
            </a:r>
            <a:r>
              <a:rPr lang="en-US" dirty="0">
                <a:solidFill>
                  <a:srgbClr val="2FB41D"/>
                </a:solidFill>
                <a:latin typeface="Menlo" panose="020B0609030804020204" pitchFamily="49" charset="0"/>
              </a:rPr>
              <a:t> </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08917e4</a:t>
            </a:r>
            <a:r>
              <a:rPr lang="en-US" dirty="0">
                <a:solidFill>
                  <a:srgbClr val="000000"/>
                </a:solidFill>
                <a:latin typeface="Menlo" panose="020B0609030804020204" pitchFamily="49" charset="0"/>
              </a:rPr>
              <a:t> - r   Joined Initiations</a:t>
            </a:r>
            <a:endParaRPr lang="en-US" dirty="0">
              <a:solidFill>
                <a:srgbClr val="400BD9"/>
              </a:solidFill>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B42419"/>
                </a:solidFill>
                <a:latin typeface="Menlo" panose="020B0609030804020204" pitchFamily="49" charset="0"/>
              </a:rPr>
              <a:t>9f4ad5c</a:t>
            </a:r>
            <a:r>
              <a:rPr lang="en-US" dirty="0">
                <a:solidFill>
                  <a:srgbClr val="000000"/>
                </a:solidFill>
                <a:latin typeface="Menlo" panose="020B0609030804020204" pitchFamily="49" charset="0"/>
              </a:rPr>
              <a:t> - r   Extract</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735020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A9F3C-0913-654B-82E8-7E7C7701442E}"/>
              </a:ext>
            </a:extLst>
          </p:cNvPr>
          <p:cNvSpPr/>
          <p:nvPr/>
        </p:nvSpPr>
        <p:spPr>
          <a:xfrm>
            <a:off x="762000" y="1962150"/>
            <a:ext cx="7924800" cy="369332"/>
          </a:xfrm>
          <a:prstGeom prst="rect">
            <a:avLst/>
          </a:prstGeom>
        </p:spPr>
        <p:txBody>
          <a:bodyPr wrap="square">
            <a:spAutoFit/>
          </a:bodyPr>
          <a:lstStyle/>
          <a:p>
            <a:r>
              <a:rPr lang="en-US" dirty="0">
                <a:solidFill>
                  <a:srgbClr val="000000"/>
                </a:solidFill>
                <a:latin typeface="Menlo" panose="020B0609030804020204" pitchFamily="49" charset="0"/>
              </a:rPr>
              <a:t>voltage = (incoming * normalizer) / normalizer; </a:t>
            </a:r>
            <a:endParaRPr lang="en-US" dirty="0">
              <a:solidFill>
                <a:srgbClr val="000000"/>
              </a:solidFill>
              <a:effectLst/>
              <a:latin typeface="Menlo" panose="020B0609030804020204" pitchFamily="49" charset="0"/>
            </a:endParaRPr>
          </a:p>
        </p:txBody>
      </p:sp>
      <p:cxnSp>
        <p:nvCxnSpPr>
          <p:cNvPr id="4" name="Straight Connector 3">
            <a:extLst>
              <a:ext uri="{FF2B5EF4-FFF2-40B4-BE49-F238E27FC236}">
                <a16:creationId xmlns:a16="http://schemas.microsoft.com/office/drawing/2014/main" id="{F910BB4B-BFF2-C944-9980-5430863FB7D9}"/>
              </a:ext>
            </a:extLst>
          </p:cNvPr>
          <p:cNvCxnSpPr/>
          <p:nvPr/>
        </p:nvCxnSpPr>
        <p:spPr>
          <a:xfrm flipV="1">
            <a:off x="4114800" y="1809750"/>
            <a:ext cx="838200" cy="7620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4A09A4A-EA0C-604D-B9BA-1ECF834CF933}"/>
              </a:ext>
            </a:extLst>
          </p:cNvPr>
          <p:cNvCxnSpPr/>
          <p:nvPr/>
        </p:nvCxnSpPr>
        <p:spPr>
          <a:xfrm flipV="1">
            <a:off x="5981700" y="1833320"/>
            <a:ext cx="838200" cy="76200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12C9525A-821F-4148-A0F4-0A43C1A13B22}"/>
              </a:ext>
            </a:extLst>
          </p:cNvPr>
          <p:cNvSpPr/>
          <p:nvPr/>
        </p:nvSpPr>
        <p:spPr>
          <a:xfrm>
            <a:off x="780081" y="3181350"/>
            <a:ext cx="2973891" cy="369332"/>
          </a:xfrm>
          <a:prstGeom prst="rect">
            <a:avLst/>
          </a:prstGeom>
        </p:spPr>
        <p:txBody>
          <a:bodyPr wrap="none">
            <a:spAutoFit/>
          </a:bodyPr>
          <a:lstStyle/>
          <a:p>
            <a:r>
              <a:rPr lang="en-US" dirty="0">
                <a:solidFill>
                  <a:srgbClr val="000000"/>
                </a:solidFill>
                <a:latin typeface="Menlo" panose="020B0609030804020204" pitchFamily="49" charset="0"/>
              </a:rPr>
              <a:t>voltage = incoming; </a:t>
            </a:r>
          </a:p>
        </p:txBody>
      </p:sp>
    </p:spTree>
    <p:extLst>
      <p:ext uri="{BB962C8B-B14F-4D97-AF65-F5344CB8AC3E}">
        <p14:creationId xmlns:p14="http://schemas.microsoft.com/office/powerpoint/2010/main" val="394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Exercise: </a:t>
            </a:r>
            <a:r>
              <a:rPr lang="en-US" sz="4000" b="1" cap="all" dirty="0">
                <a:solidFill>
                  <a:schemeClr val="bg1">
                    <a:lumMod val="95000"/>
                  </a:schemeClr>
                </a:solidFill>
                <a:latin typeface="+mj-lt"/>
                <a:ea typeface="+mj-ea"/>
                <a:cs typeface="+mj-cs"/>
              </a:rPr>
              <a:t>The 50 States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3882011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7687057-family-picture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9025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182175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76200" y="285750"/>
            <a:ext cx="9144000" cy="1323439"/>
          </a:xfrm>
          <a:prstGeom prst="rect">
            <a:avLst/>
          </a:prstGeom>
        </p:spPr>
        <p:txBody>
          <a:bodyPr wrap="square">
            <a:spAutoFit/>
          </a:bodyPr>
          <a:lstStyle/>
          <a:p>
            <a:pPr algn="ctr"/>
            <a:r>
              <a:rPr lang="en-US" sz="4000" b="1" cap="all" dirty="0">
                <a:solidFill>
                  <a:srgbClr val="FB00C1"/>
                </a:solidFill>
                <a:latin typeface="+mj-lt"/>
                <a:ea typeface="+mj-ea"/>
                <a:cs typeface="+mj-cs"/>
              </a:rPr>
              <a:t>Breakout Session</a:t>
            </a:r>
          </a:p>
          <a:p>
            <a:pPr algn="ctr"/>
            <a:r>
              <a:rPr lang="en-US" sz="4000" b="1" cap="all" dirty="0">
                <a:solidFill>
                  <a:schemeClr val="bg1">
                    <a:lumMod val="95000"/>
                  </a:schemeClr>
                </a:solidFill>
                <a:latin typeface="+mj-lt"/>
                <a:ea typeface="+mj-ea"/>
                <a:cs typeface="+mj-cs"/>
              </a:rPr>
              <a:t>Code Refactoring </a:t>
            </a:r>
            <a:r>
              <a:rPr lang="mr-IN" sz="4000" b="1" cap="all" dirty="0">
                <a:solidFill>
                  <a:schemeClr val="bg1">
                    <a:lumMod val="95000"/>
                  </a:schemeClr>
                </a:solidFill>
                <a:latin typeface="+mj-lt"/>
                <a:ea typeface="+mj-ea"/>
                <a:cs typeface="+mj-cs"/>
              </a:rPr>
              <a:t>–</a:t>
            </a:r>
            <a:r>
              <a:rPr lang="en-US" sz="4000" b="1" cap="all" dirty="0">
                <a:solidFill>
                  <a:schemeClr val="bg1">
                    <a:lumMod val="95000"/>
                  </a:schemeClr>
                </a:solidFill>
                <a:latin typeface="+mj-lt"/>
                <a:ea typeface="+mj-ea"/>
                <a:cs typeface="+mj-cs"/>
              </a:rPr>
              <a:t> A Workshop</a:t>
            </a:r>
            <a:endParaRPr lang="en-US" sz="4000" b="1" cap="all" dirty="0">
              <a:solidFill>
                <a:schemeClr val="tx1">
                  <a:lumMod val="50000"/>
                  <a:lumOff val="50000"/>
                </a:schemeClr>
              </a:solidFill>
              <a:latin typeface="+mj-lt"/>
              <a:ea typeface="+mj-ea"/>
              <a:cs typeface="+mj-cs"/>
            </a:endParaRPr>
          </a:p>
        </p:txBody>
      </p:sp>
      <p:grpSp>
        <p:nvGrpSpPr>
          <p:cNvPr id="198" name="Group 197"/>
          <p:cNvGrpSpPr/>
          <p:nvPr/>
        </p:nvGrpSpPr>
        <p:grpSpPr>
          <a:xfrm>
            <a:off x="5334000" y="2114550"/>
            <a:ext cx="3429000" cy="2590800"/>
            <a:chOff x="5334000" y="2114550"/>
            <a:chExt cx="3429000" cy="2590800"/>
          </a:xfrm>
        </p:grpSpPr>
        <p:grpSp>
          <p:nvGrpSpPr>
            <p:cNvPr id="102" name="Group 101"/>
            <p:cNvGrpSpPr/>
            <p:nvPr/>
          </p:nvGrpSpPr>
          <p:grpSpPr>
            <a:xfrm>
              <a:off x="5620800" y="2419350"/>
              <a:ext cx="2876980" cy="2033296"/>
              <a:chOff x="752056" y="1422400"/>
              <a:chExt cx="6834944" cy="4830573"/>
            </a:xfrm>
          </p:grpSpPr>
          <p:sp>
            <p:nvSpPr>
              <p:cNvPr id="103" name="Rectangle 102"/>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4" name="Group 103"/>
              <p:cNvGrpSpPr/>
              <p:nvPr/>
            </p:nvGrpSpPr>
            <p:grpSpPr>
              <a:xfrm rot="19718389">
                <a:off x="5609255" y="3403476"/>
                <a:ext cx="375920" cy="375920"/>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5" name="Group 104"/>
              <p:cNvGrpSpPr/>
              <p:nvPr/>
            </p:nvGrpSpPr>
            <p:grpSpPr>
              <a:xfrm rot="21110677">
                <a:off x="4515523" y="4049647"/>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6" name="Group 105"/>
              <p:cNvGrpSpPr/>
              <p:nvPr/>
            </p:nvGrpSpPr>
            <p:grpSpPr>
              <a:xfrm rot="2034233">
                <a:off x="2291048" y="3578093"/>
                <a:ext cx="375920" cy="375920"/>
                <a:chOff x="2174240" y="3373120"/>
                <a:chExt cx="375920" cy="375920"/>
              </a:xfrm>
            </p:grpSpPr>
            <p:sp>
              <p:nvSpPr>
                <p:cNvPr id="191" name="Rectangle 19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2" name="Rectangle 19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168845">
                <a:off x="3031042" y="3948643"/>
                <a:ext cx="375920" cy="375920"/>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881151" y="4127700"/>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9" name="Group 108"/>
              <p:cNvGrpSpPr/>
              <p:nvPr/>
            </p:nvGrpSpPr>
            <p:grpSpPr>
              <a:xfrm rot="19849039">
                <a:off x="5111553" y="3829813"/>
                <a:ext cx="375920" cy="375920"/>
                <a:chOff x="2174240" y="3373120"/>
                <a:chExt cx="375920" cy="375920"/>
              </a:xfrm>
            </p:grpSpPr>
            <p:sp>
              <p:nvSpPr>
                <p:cNvPr id="185" name="Rectangle 18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6" name="Rectangle 18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rot="152124">
                <a:off x="1818578" y="2865057"/>
                <a:ext cx="375920" cy="375920"/>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Trapezoid 110"/>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12" name="Rectangle 111"/>
              <p:cNvSpPr/>
              <p:nvPr/>
            </p:nvSpPr>
            <p:spPr>
              <a:xfrm>
                <a:off x="1699975" y="2184400"/>
                <a:ext cx="724122"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TextBox 112"/>
              <p:cNvSpPr txBox="1"/>
              <p:nvPr/>
            </p:nvSpPr>
            <p:spPr>
              <a:xfrm>
                <a:off x="1586830" y="2131438"/>
                <a:ext cx="1168672" cy="394379"/>
              </a:xfrm>
              <a:prstGeom prst="rect">
                <a:avLst/>
              </a:prstGeom>
              <a:noFill/>
            </p:spPr>
            <p:txBody>
              <a:bodyPr wrap="square" rtlCol="0">
                <a:spAutoFit/>
              </a:bodyPr>
              <a:lstStyle/>
              <a:p>
                <a:r>
                  <a:rPr lang="en-US" sz="600" dirty="0"/>
                  <a:t>Laptop</a:t>
                </a:r>
              </a:p>
            </p:txBody>
          </p:sp>
          <p:grpSp>
            <p:nvGrpSpPr>
              <p:cNvPr id="116" name="Group 115"/>
              <p:cNvGrpSpPr/>
              <p:nvPr/>
            </p:nvGrpSpPr>
            <p:grpSpPr>
              <a:xfrm>
                <a:off x="752056" y="537921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a:off x="1397958" y="5379213"/>
                <a:ext cx="375920" cy="375920"/>
                <a:chOff x="2174240" y="3373120"/>
                <a:chExt cx="375920" cy="375920"/>
              </a:xfrm>
            </p:grpSpPr>
            <p:sp>
              <p:nvSpPr>
                <p:cNvPr id="179" name="Rectangle 17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0" name="Rectangle 17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8" name="Group 117"/>
              <p:cNvGrpSpPr/>
              <p:nvPr/>
            </p:nvGrpSpPr>
            <p:grpSpPr>
              <a:xfrm>
                <a:off x="2043860" y="5379213"/>
                <a:ext cx="375920" cy="375920"/>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2689762" y="537921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335664" y="5379213"/>
                <a:ext cx="375920" cy="375920"/>
                <a:chOff x="2174240" y="3373120"/>
                <a:chExt cx="375920" cy="375920"/>
              </a:xfrm>
            </p:grpSpPr>
            <p:sp>
              <p:nvSpPr>
                <p:cNvPr id="173" name="Rectangle 17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4" name="Rectangle 17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1" name="Group 120"/>
              <p:cNvGrpSpPr/>
              <p:nvPr/>
            </p:nvGrpSpPr>
            <p:grpSpPr>
              <a:xfrm>
                <a:off x="3981566" y="5379213"/>
                <a:ext cx="375920" cy="375920"/>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4627468" y="537921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a:off x="5273370" y="5379213"/>
                <a:ext cx="375920" cy="375920"/>
                <a:chOff x="2174240" y="3373120"/>
                <a:chExt cx="375920" cy="375920"/>
              </a:xfrm>
            </p:grpSpPr>
            <p:sp>
              <p:nvSpPr>
                <p:cNvPr id="167" name="Rectangle 16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8" name="Rectangle 16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4" name="Group 123"/>
              <p:cNvGrpSpPr/>
              <p:nvPr/>
            </p:nvGrpSpPr>
            <p:grpSpPr>
              <a:xfrm>
                <a:off x="5919272" y="5379213"/>
                <a:ext cx="375920" cy="375920"/>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a:off x="7211080" y="5379213"/>
                <a:ext cx="375920" cy="375920"/>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752056" y="5877053"/>
                <a:ext cx="375920" cy="375920"/>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1397958" y="587705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2043860" y="5877053"/>
                <a:ext cx="375920" cy="375920"/>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0" name="Group 129"/>
              <p:cNvGrpSpPr/>
              <p:nvPr/>
            </p:nvGrpSpPr>
            <p:grpSpPr>
              <a:xfrm>
                <a:off x="2689762" y="5877053"/>
                <a:ext cx="375920" cy="375920"/>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3335664" y="587705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2" name="Group 131"/>
              <p:cNvGrpSpPr/>
              <p:nvPr/>
            </p:nvGrpSpPr>
            <p:grpSpPr>
              <a:xfrm>
                <a:off x="3981566" y="5877053"/>
                <a:ext cx="375920" cy="375920"/>
                <a:chOff x="2174240" y="3373120"/>
                <a:chExt cx="375920" cy="375920"/>
              </a:xfrm>
            </p:grpSpPr>
            <p:sp>
              <p:nvSpPr>
                <p:cNvPr id="149" name="Rectangle 14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0" name="Rectangle 14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3" name="Group 132"/>
              <p:cNvGrpSpPr/>
              <p:nvPr/>
            </p:nvGrpSpPr>
            <p:grpSpPr>
              <a:xfrm>
                <a:off x="4627468" y="5877053"/>
                <a:ext cx="375920" cy="375920"/>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273370" y="587705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a:off x="5919272" y="5877053"/>
                <a:ext cx="375920" cy="375920"/>
                <a:chOff x="2174240" y="3373120"/>
                <a:chExt cx="375920" cy="375920"/>
              </a:xfrm>
            </p:grpSpPr>
            <p:sp>
              <p:nvSpPr>
                <p:cNvPr id="143" name="Rectangle 14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4" name="Rectangle 14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6565174" y="5877053"/>
                <a:ext cx="375920" cy="375920"/>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7211080" y="587705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Trapezoid 137"/>
              <p:cNvSpPr/>
              <p:nvPr/>
            </p:nvSpPr>
            <p:spPr>
              <a:xfrm rot="2122970">
                <a:off x="5508654" y="2782675"/>
                <a:ext cx="1823546" cy="113608"/>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800" dirty="0">
                  <a:solidFill>
                    <a:schemeClr val="bg1"/>
                  </a:solidFill>
                </a:endParaRPr>
              </a:p>
              <a:p>
                <a:pPr algn="ctr"/>
                <a:r>
                  <a:rPr lang="en-US" sz="800" dirty="0">
                    <a:solidFill>
                      <a:schemeClr val="bg1"/>
                    </a:solidFill>
                  </a:rPr>
                  <a:t>White Board</a:t>
                </a:r>
              </a:p>
            </p:txBody>
          </p:sp>
        </p:grpSp>
        <p:sp>
          <p:nvSpPr>
            <p:cNvPr id="197" name="Rectangle 196"/>
            <p:cNvSpPr/>
            <p:nvPr/>
          </p:nvSpPr>
          <p:spPr>
            <a:xfrm>
              <a:off x="5334000" y="2114550"/>
              <a:ext cx="3429000" cy="2590800"/>
            </a:xfrm>
            <a:prstGeom prst="rect">
              <a:avLst/>
            </a:prstGeom>
            <a:noFill/>
            <a:ln>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3" name="TextBox 2"/>
          <p:cNvSpPr txBox="1"/>
          <p:nvPr/>
        </p:nvSpPr>
        <p:spPr>
          <a:xfrm>
            <a:off x="152400" y="2571750"/>
            <a:ext cx="4755078" cy="1754327"/>
          </a:xfrm>
          <a:prstGeom prst="rect">
            <a:avLst/>
          </a:prstGeom>
          <a:noFill/>
        </p:spPr>
        <p:txBody>
          <a:bodyPr wrap="none" rtlCol="0">
            <a:spAutoFit/>
          </a:bodyPr>
          <a:lstStyle/>
          <a:p>
            <a:r>
              <a:rPr lang="en-US" dirty="0" err="1">
                <a:solidFill>
                  <a:schemeClr val="accent6"/>
                </a:solidFill>
                <a:latin typeface="Fira Code"/>
                <a:cs typeface="Fira Code"/>
              </a:rPr>
              <a:t>com</a:t>
            </a:r>
            <a:r>
              <a:rPr lang="en-US" dirty="0" err="1">
                <a:solidFill>
                  <a:srgbClr val="FFFFFF"/>
                </a:solidFill>
                <a:latin typeface="Fira Code"/>
                <a:cs typeface="Fira Code"/>
              </a:rPr>
              <a:t>.</a:t>
            </a:r>
            <a:r>
              <a:rPr lang="en-US" dirty="0" err="1">
                <a:solidFill>
                  <a:schemeClr val="accent6"/>
                </a:solidFill>
                <a:latin typeface="Fira Code"/>
                <a:cs typeface="Fira Code"/>
              </a:rPr>
              <a:t>services</a:t>
            </a:r>
            <a:r>
              <a:rPr lang="en-US" dirty="0" err="1">
                <a:solidFill>
                  <a:srgbClr val="FFFFFF"/>
                </a:solidFill>
                <a:latin typeface="Fira Code"/>
                <a:cs typeface="Fira Code"/>
              </a:rPr>
              <a:t>.</a:t>
            </a:r>
            <a:r>
              <a:rPr lang="en-US" dirty="0" err="1">
                <a:solidFill>
                  <a:schemeClr val="accent6"/>
                </a:solidFill>
                <a:latin typeface="Fira Code"/>
                <a:cs typeface="Fira Code"/>
              </a:rPr>
              <a:t>business</a:t>
            </a:r>
            <a:r>
              <a:rPr lang="en-US" dirty="0">
                <a:solidFill>
                  <a:srgbClr val="FFFFFF"/>
                </a:solidFill>
                <a:latin typeface="Fira Code"/>
                <a:cs typeface="Fira Code"/>
              </a:rPr>
              <a:t>.</a:t>
            </a:r>
          </a:p>
          <a:p>
            <a:r>
              <a:rPr lang="en-US" dirty="0">
                <a:solidFill>
                  <a:schemeClr val="accent6"/>
                </a:solidFill>
                <a:latin typeface="Fira Code"/>
                <a:cs typeface="Fira Code"/>
              </a:rPr>
              <a:t>appraisalassignment</a:t>
            </a:r>
            <a:r>
              <a:rPr lang="en-US" dirty="0">
                <a:solidFill>
                  <a:srgbClr val="FFFFFF"/>
                </a:solidFill>
                <a:latin typeface="Fira Code"/>
                <a:cs typeface="Fira Code"/>
              </a:rPr>
              <a:t>.</a:t>
            </a:r>
            <a:r>
              <a:rPr lang="en-US" dirty="0">
                <a:solidFill>
                  <a:schemeClr val="accent6"/>
                </a:solidFill>
                <a:latin typeface="Fira Code"/>
                <a:cs typeface="Fira Code"/>
              </a:rPr>
              <a:t>web</a:t>
            </a:r>
            <a:r>
              <a:rPr lang="en-US" dirty="0">
                <a:solidFill>
                  <a:srgbClr val="FFFFFF"/>
                </a:solidFill>
                <a:latin typeface="Fira Code"/>
                <a:cs typeface="Fira Code"/>
              </a:rPr>
              <a:t>.</a:t>
            </a:r>
            <a:r>
              <a:rPr lang="en-US" dirty="0">
                <a:solidFill>
                  <a:schemeClr val="accent6"/>
                </a:solidFill>
                <a:latin typeface="Fira Code"/>
                <a:cs typeface="Fira Code"/>
              </a:rPr>
              <a:t>ui</a:t>
            </a:r>
            <a:r>
              <a:rPr lang="en-US" dirty="0">
                <a:solidFill>
                  <a:srgbClr val="FFFFFF"/>
                </a:solidFill>
                <a:latin typeface="Fira Code"/>
                <a:cs typeface="Fira Code"/>
              </a:rPr>
              <a:t>.</a:t>
            </a:r>
          </a:p>
          <a:p>
            <a:r>
              <a:rPr lang="en-US" dirty="0">
                <a:solidFill>
                  <a:srgbClr val="AB57FF"/>
                </a:solidFill>
                <a:latin typeface="Fira Code"/>
                <a:cs typeface="Fira Code"/>
              </a:rPr>
              <a:t>AssignmentSupplement</a:t>
            </a:r>
            <a:r>
              <a:rPr lang="en-US" dirty="0">
                <a:solidFill>
                  <a:srgbClr val="FFFFFF"/>
                </a:solidFill>
                <a:latin typeface="Fira Code"/>
                <a:cs typeface="Fira Code"/>
              </a:rPr>
              <a:t>.</a:t>
            </a:r>
          </a:p>
          <a:p>
            <a:r>
              <a:rPr lang="en-US" dirty="0">
                <a:solidFill>
                  <a:srgbClr val="1396E8"/>
                </a:solidFill>
                <a:latin typeface="Fira Code"/>
                <a:cs typeface="Fira Code"/>
              </a:rPr>
              <a:t>ChangeAssignmentDetailsAsPerMOI</a:t>
            </a:r>
            <a:r>
              <a:rPr lang="en-US" dirty="0">
                <a:solidFill>
                  <a:schemeClr val="bg1"/>
                </a:solidFill>
                <a:latin typeface="Fira Code"/>
                <a:cs typeface="Fira Code"/>
              </a:rPr>
              <a:t>()</a:t>
            </a:r>
          </a:p>
          <a:p>
            <a:endParaRPr lang="en-US" dirty="0">
              <a:solidFill>
                <a:schemeClr val="bg1"/>
              </a:solidFill>
              <a:latin typeface="Fira Code"/>
              <a:cs typeface="Fira Code"/>
            </a:endParaRPr>
          </a:p>
          <a:p>
            <a:r>
              <a:rPr lang="en-US" dirty="0">
                <a:solidFill>
                  <a:schemeClr val="bg1"/>
                </a:solidFill>
                <a:latin typeface="Fira Code"/>
                <a:cs typeface="Fira Code"/>
              </a:rPr>
              <a:t>[745 lines]</a:t>
            </a:r>
          </a:p>
        </p:txBody>
      </p:sp>
    </p:spTree>
    <p:extLst>
      <p:ext uri="{BB962C8B-B14F-4D97-AF65-F5344CB8AC3E}">
        <p14:creationId xmlns:p14="http://schemas.microsoft.com/office/powerpoint/2010/main" val="39863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0" y="4376827"/>
            <a:ext cx="9144000" cy="477021"/>
          </a:xfrm>
          <a:prstGeom prst="rect">
            <a:avLst/>
          </a:prstGeom>
          <a:noFill/>
        </p:spPr>
        <p:txBody>
          <a:bodyPr wrap="square" lIns="91412" tIns="45704" rIns="91412" bIns="45704" rtlCol="0">
            <a:spAutoFit/>
          </a:bodyPr>
          <a:lstStyle/>
          <a:p>
            <a:pPr algn="ctr"/>
            <a:r>
              <a:rPr lang="en-US" sz="2500" dirty="0">
                <a:solidFill>
                  <a:schemeClr val="bg1">
                    <a:lumMod val="75000"/>
                  </a:schemeClr>
                </a:solidFill>
              </a:rPr>
              <a:t>#MobProgrammingGuidebook</a:t>
            </a:r>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3" y="274694"/>
            <a:ext cx="6197601" cy="4002120"/>
          </a:xfrm>
          <a:prstGeom prst="rect">
            <a:avLst/>
          </a:prstGeom>
        </p:spPr>
      </p:pic>
    </p:spTree>
    <p:extLst>
      <p:ext uri="{BB962C8B-B14F-4D97-AF65-F5344CB8AC3E}">
        <p14:creationId xmlns:p14="http://schemas.microsoft.com/office/powerpoint/2010/main" val="1202403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85950"/>
            <a:ext cx="8458200" cy="1022350"/>
          </a:xfrm>
        </p:spPr>
        <p:txBody>
          <a:bodyPr>
            <a:noAutofit/>
          </a:bodyPr>
          <a:lstStyle/>
          <a:p>
            <a:pPr algn="ctr"/>
            <a:r>
              <a:rPr lang="en-US" sz="2800" cap="none" dirty="0" err="1"/>
              <a:t>LlewellynFalco.blogspot.com</a:t>
            </a:r>
            <a:r>
              <a:rPr lang="en-US" sz="2800" cap="none" dirty="0"/>
              <a:t>/</a:t>
            </a:r>
            <a:r>
              <a:rPr lang="en-US" sz="2800" cap="none" dirty="0" err="1"/>
              <a:t>SparrowDecks</a:t>
            </a:r>
            <a:br>
              <a:rPr lang="en-US" sz="2800" cap="none" dirty="0"/>
            </a:br>
            <a:br>
              <a:rPr lang="en-US" sz="2800" cap="none" dirty="0"/>
            </a:br>
            <a:r>
              <a:rPr lang="en-US" sz="2800" cap="none" dirty="0">
                <a:latin typeface="Wingdings"/>
                <a:ea typeface="Wingdings"/>
                <a:cs typeface="Wingdings"/>
                <a:sym typeface="Wingdings"/>
              </a:rPr>
              <a:t></a:t>
            </a:r>
            <a:r>
              <a:rPr lang="en-US" sz="2800" cap="none" dirty="0"/>
              <a:t> clutter </a:t>
            </a:r>
            <a:r>
              <a:rPr lang="en-US" sz="2800" cap="none" dirty="0">
                <a:latin typeface="Wingdings"/>
                <a:ea typeface="Wingdings"/>
                <a:cs typeface="Wingdings"/>
                <a:sym typeface="Wingdings"/>
              </a:rPr>
              <a:t></a:t>
            </a:r>
            <a:r>
              <a:rPr lang="en-US" sz="2800" cap="none" dirty="0">
                <a:sym typeface="Wingdings"/>
              </a:rPr>
              <a:t> </a:t>
            </a:r>
            <a:r>
              <a:rPr lang="en-US" sz="2800" cap="none" dirty="0"/>
              <a:t>long lines </a:t>
            </a:r>
            <a:r>
              <a:rPr lang="en-US" sz="2800" cap="none" dirty="0">
                <a:latin typeface="Wingdings"/>
                <a:ea typeface="Wingdings"/>
                <a:cs typeface="Wingdings"/>
                <a:sym typeface="Wingdings"/>
              </a:rPr>
              <a:t></a:t>
            </a:r>
            <a:r>
              <a:rPr lang="en-US" sz="2800" cap="none" dirty="0">
                <a:sym typeface="Wingdings"/>
              </a:rPr>
              <a:t> </a:t>
            </a:r>
            <a:r>
              <a:rPr lang="en-US" sz="2800" cap="none" dirty="0"/>
              <a:t>long methods </a:t>
            </a:r>
            <a:r>
              <a:rPr lang="en-US" sz="2800" cap="none" dirty="0">
                <a:latin typeface="Wingdings"/>
                <a:ea typeface="Wingdings"/>
                <a:cs typeface="Wingdings"/>
                <a:sym typeface="Wingdings"/>
              </a:rPr>
              <a:t></a:t>
            </a:r>
            <a:r>
              <a:rPr lang="en-US" sz="2800" cap="none" dirty="0">
                <a:sym typeface="Wingdings"/>
              </a:rPr>
              <a:t> </a:t>
            </a:r>
            <a:br>
              <a:rPr lang="en-US" sz="2800" cap="none" dirty="0">
                <a:sym typeface="Wingdings"/>
              </a:rPr>
            </a:br>
            <a:r>
              <a:rPr lang="en-US" sz="2800" cap="none" dirty="0">
                <a:latin typeface="Wingdings"/>
                <a:ea typeface="Wingdings"/>
                <a:cs typeface="Wingdings"/>
                <a:sym typeface="Wingdings"/>
              </a:rPr>
              <a:t></a:t>
            </a:r>
            <a:r>
              <a:rPr lang="en-US" sz="2800" cap="none" dirty="0"/>
              <a:t> bad names </a:t>
            </a:r>
            <a:r>
              <a:rPr lang="en-US" sz="2800" cap="none" dirty="0">
                <a:latin typeface="Wingdings"/>
                <a:ea typeface="Wingdings"/>
                <a:cs typeface="Wingdings"/>
                <a:sym typeface="Wingdings"/>
              </a:rPr>
              <a:t></a:t>
            </a:r>
            <a:r>
              <a:rPr lang="en-US" sz="2800" cap="none" dirty="0">
                <a:sym typeface="Wingdings"/>
              </a:rPr>
              <a:t> duplication </a:t>
            </a:r>
            <a:r>
              <a:rPr lang="en-US" sz="2800" cap="none" dirty="0">
                <a:latin typeface="Wingdings"/>
                <a:ea typeface="Wingdings"/>
                <a:cs typeface="Wingdings"/>
                <a:sym typeface="Wingdings"/>
              </a:rPr>
              <a:t></a:t>
            </a:r>
            <a:r>
              <a:rPr lang="en-US" sz="2800" cap="none" dirty="0">
                <a:sym typeface="Wingdings"/>
              </a:rPr>
              <a:t> inconsistency </a:t>
            </a:r>
            <a:r>
              <a:rPr lang="en-US" sz="2800" cap="none" dirty="0">
                <a:latin typeface="Wingdings"/>
                <a:ea typeface="Wingdings"/>
                <a:cs typeface="Wingdings"/>
                <a:sym typeface="Wingdings"/>
              </a:rPr>
              <a:t></a:t>
            </a:r>
            <a:r>
              <a:rPr lang="en-US" sz="2800" cap="none" dirty="0"/>
              <a:t> </a:t>
            </a:r>
          </a:p>
        </p:txBody>
      </p:sp>
    </p:spTree>
    <p:extLst>
      <p:ext uri="{BB962C8B-B14F-4D97-AF65-F5344CB8AC3E}">
        <p14:creationId xmlns:p14="http://schemas.microsoft.com/office/powerpoint/2010/main" val="841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14350"/>
            <a:ext cx="8458200" cy="1022350"/>
          </a:xfrm>
        </p:spPr>
        <p:txBody>
          <a:bodyPr>
            <a:noAutofit/>
          </a:bodyPr>
          <a:lstStyle/>
          <a:p>
            <a:pPr algn="ctr"/>
            <a:r>
              <a:rPr lang="en-US" sz="2800" cap="none" dirty="0"/>
              <a:t>bit.ly/PracticalRefactoring</a:t>
            </a:r>
            <a:br>
              <a:rPr lang="en-US" sz="2800" cap="none" dirty="0"/>
            </a:br>
            <a:br>
              <a:rPr lang="en-US" sz="2800" cap="none" dirty="0"/>
            </a:br>
            <a:endParaRPr lang="en-US" sz="2800" cap="none" dirty="0"/>
          </a:p>
        </p:txBody>
      </p:sp>
      <p:pic>
        <p:nvPicPr>
          <p:cNvPr id="3" name="Picture 2" descr="Screen Shot 2016-09-02 at 11.03.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123950"/>
            <a:ext cx="6324600" cy="3576597"/>
          </a:xfrm>
          <a:prstGeom prst="rect">
            <a:avLst/>
          </a:prstGeom>
          <a:ln w="12700"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30088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0" y="133350"/>
            <a:ext cx="9144000" cy="990600"/>
          </a:xfrm>
          <a:prstGeom prst="rect">
            <a:avLst/>
          </a:prstGeom>
        </p:spPr>
        <p:txBody>
          <a:bodyPr>
            <a:normAutofit/>
          </a:bodyPr>
          <a:lstStyle/>
          <a:p>
            <a:pPr marL="274320" indent="-274320" algn="ctr">
              <a:spcBef>
                <a:spcPct val="20000"/>
              </a:spcBef>
              <a:buClr>
                <a:schemeClr val="accent3"/>
              </a:buClr>
              <a:buSzPct val="95000"/>
              <a:defRPr/>
            </a:pPr>
            <a:r>
              <a:rPr lang="en-US" sz="2800" b="1" dirty="0">
                <a:solidFill>
                  <a:schemeClr val="bg2"/>
                </a:solidFill>
              </a:rPr>
              <a:t>www.ApprovalTests.com</a:t>
            </a:r>
          </a:p>
          <a:p>
            <a:pPr marL="274320" indent="-274320" algn="ctr">
              <a:spcBef>
                <a:spcPct val="20000"/>
              </a:spcBef>
              <a:buClr>
                <a:schemeClr val="accent3"/>
              </a:buClr>
              <a:buSzPct val="95000"/>
              <a:defRPr/>
            </a:pPr>
            <a:r>
              <a:rPr lang="en-US" b="1" dirty="0">
                <a:solidFill>
                  <a:schemeClr val="bg1">
                    <a:lumMod val="65000"/>
                  </a:schemeClr>
                </a:solidFill>
              </a:rPr>
              <a:t>21 episode YouTube series</a:t>
            </a:r>
          </a:p>
          <a:p>
            <a:pPr marL="274320" indent="-274320" algn="ctr" fontAlgn="auto">
              <a:spcBef>
                <a:spcPct val="20000"/>
              </a:spcBef>
              <a:spcAft>
                <a:spcPts val="0"/>
              </a:spcAft>
              <a:buClr>
                <a:schemeClr val="accent3"/>
              </a:buClr>
              <a:buSzPct val="95000"/>
              <a:buFont typeface="Wingdings 2"/>
              <a:buNone/>
              <a:defRPr/>
            </a:pPr>
            <a:endParaRPr lang="en-US" sz="2800" b="1" dirty="0">
              <a:solidFill>
                <a:schemeClr val="bg2"/>
              </a:solidFill>
              <a:latin typeface="+mn-lt"/>
              <a:ea typeface="+mn-ea"/>
              <a:cs typeface="+mn-cs"/>
            </a:endParaRPr>
          </a:p>
        </p:txBody>
      </p:sp>
      <p:pic>
        <p:nvPicPr>
          <p:cNvPr id="2" name="Picture 1" descr="IMG_0119.PNG"/>
          <p:cNvPicPr>
            <a:picLocks noChangeAspect="1"/>
          </p:cNvPicPr>
          <p:nvPr/>
        </p:nvPicPr>
        <p:blipFill rotWithShape="1">
          <a:blip r:embed="rId3">
            <a:extLst>
              <a:ext uri="{28A0092B-C50C-407E-A947-70E740481C1C}">
                <a14:useLocalDpi xmlns:a14="http://schemas.microsoft.com/office/drawing/2010/main" val="0"/>
              </a:ext>
            </a:extLst>
          </a:blip>
          <a:srcRect l="13138" r="7022"/>
          <a:stretch/>
        </p:blipFill>
        <p:spPr>
          <a:xfrm rot="5400000">
            <a:off x="2552701" y="-1200149"/>
            <a:ext cx="3886200" cy="8686802"/>
          </a:xfrm>
          <a:prstGeom prst="rect">
            <a:avLst/>
          </a:prstGeom>
        </p:spPr>
      </p:pic>
    </p:spTree>
    <p:extLst>
      <p:ext uri="{BB962C8B-B14F-4D97-AF65-F5344CB8AC3E}">
        <p14:creationId xmlns:p14="http://schemas.microsoft.com/office/powerpoint/2010/main" val="273503414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200329"/>
          </a:xfrm>
          <a:prstGeom prst="rect">
            <a:avLst/>
          </a:prstGeom>
        </p:spPr>
        <p:txBody>
          <a:bodyPr wrap="square">
            <a:spAutoFit/>
          </a:bodyPr>
          <a:lstStyle/>
          <a:p>
            <a:pPr algn="ctr"/>
            <a:r>
              <a:rPr lang="en-US" sz="3600" b="1" dirty="0">
                <a:solidFill>
                  <a:srgbClr val="F2F2F2"/>
                </a:solidFill>
                <a:latin typeface="+mj-lt"/>
                <a:ea typeface="+mj-ea"/>
                <a:cs typeface="+mj-cs"/>
              </a:rPr>
              <a:t>“The </a:t>
            </a:r>
            <a:r>
              <a:rPr lang="en-US" sz="3600" b="1" dirty="0">
                <a:solidFill>
                  <a:schemeClr val="tx1">
                    <a:lumMod val="50000"/>
                    <a:lumOff val="50000"/>
                  </a:schemeClr>
                </a:solidFill>
                <a:latin typeface="+mj-lt"/>
                <a:ea typeface="+mj-ea"/>
                <a:cs typeface="+mj-cs"/>
              </a:rPr>
              <a:t>best</a:t>
            </a:r>
            <a:r>
              <a:rPr lang="en-US" sz="3600" b="1" dirty="0">
                <a:solidFill>
                  <a:srgbClr val="F2F2F2"/>
                </a:solidFill>
                <a:latin typeface="+mj-lt"/>
                <a:ea typeface="+mj-ea"/>
                <a:cs typeface="+mj-cs"/>
              </a:rPr>
              <a:t> time to plant a tree is 20 years ago.</a:t>
            </a:r>
          </a:p>
          <a:p>
            <a:pPr algn="ctr"/>
            <a:r>
              <a:rPr lang="en-US" sz="3600" b="1" dirty="0">
                <a:solidFill>
                  <a:srgbClr val="F2F2F2"/>
                </a:solidFill>
                <a:latin typeface="+mj-lt"/>
                <a:ea typeface="+mj-ea"/>
                <a:cs typeface="+mj-cs"/>
              </a:rPr>
              <a:t>The second best time is </a:t>
            </a:r>
            <a:r>
              <a:rPr lang="en-US" sz="3600" b="1" dirty="0">
                <a:solidFill>
                  <a:srgbClr val="7F7F7F"/>
                </a:solidFill>
                <a:latin typeface="+mj-lt"/>
                <a:ea typeface="+mj-ea"/>
                <a:cs typeface="+mj-cs"/>
              </a:rPr>
              <a:t>now</a:t>
            </a:r>
            <a:r>
              <a:rPr lang="en-US" sz="3600" b="1" dirty="0">
                <a:solidFill>
                  <a:srgbClr val="F2F2F2"/>
                </a:solidFill>
                <a:latin typeface="+mj-lt"/>
                <a:ea typeface="+mj-ea"/>
                <a:cs typeface="+mj-cs"/>
              </a:rPr>
              <a:t>.”</a:t>
            </a:r>
            <a:endParaRPr lang="en-US" sz="3600" dirty="0">
              <a:solidFill>
                <a:srgbClr val="F2F2F2"/>
              </a:solidFill>
              <a:latin typeface="Fira Code"/>
              <a:ea typeface="+mj-ea"/>
              <a:cs typeface="Fira Code"/>
            </a:endParaRPr>
          </a:p>
        </p:txBody>
      </p:sp>
    </p:spTree>
    <p:extLst>
      <p:ext uri="{BB962C8B-B14F-4D97-AF65-F5344CB8AC3E}">
        <p14:creationId xmlns:p14="http://schemas.microsoft.com/office/powerpoint/2010/main" val="231152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9144000" cy="5143500"/>
          </a:xfrm>
        </p:spPr>
        <p:txBody>
          <a:bodyPr anchor="ctr">
            <a:normAutofit/>
          </a:bodyPr>
          <a:lstStyle/>
          <a:p>
            <a:pPr algn="ctr">
              <a:lnSpc>
                <a:spcPct val="70000"/>
              </a:lnSpc>
            </a:pP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09600" y="3943350"/>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spTree>
    <p:extLst>
      <p:ext uri="{BB962C8B-B14F-4D97-AF65-F5344CB8AC3E}">
        <p14:creationId xmlns:p14="http://schemas.microsoft.com/office/powerpoint/2010/main" val="375799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1780-155045.jpg"/>
          <p:cNvPicPr>
            <a:picLocks noChangeAspect="1"/>
          </p:cNvPicPr>
          <p:nvPr/>
        </p:nvPicPr>
        <p:blipFill rotWithShape="1">
          <a:blip r:embed="rId2">
            <a:extLst>
              <a:ext uri="{28A0092B-C50C-407E-A947-70E740481C1C}">
                <a14:useLocalDpi xmlns:a14="http://schemas.microsoft.com/office/drawing/2010/main" val="0"/>
              </a:ext>
            </a:extLst>
          </a:blip>
          <a:srcRect b="14956"/>
          <a:stretch/>
        </p:blipFill>
        <p:spPr>
          <a:xfrm>
            <a:off x="0" y="0"/>
            <a:ext cx="9144000" cy="5143500"/>
          </a:xfrm>
          <a:prstGeom prst="rect">
            <a:avLst/>
          </a:prstGeom>
        </p:spPr>
      </p:pic>
    </p:spTree>
    <p:extLst>
      <p:ext uri="{BB962C8B-B14F-4D97-AF65-F5344CB8AC3E}">
        <p14:creationId xmlns:p14="http://schemas.microsoft.com/office/powerpoint/2010/main" val="411290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Leave things </a:t>
            </a:r>
            <a:r>
              <a:rPr lang="en-US" sz="4000" b="1" cap="all" dirty="0">
                <a:solidFill>
                  <a:schemeClr val="bg1">
                    <a:lumMod val="95000"/>
                  </a:schemeClr>
                </a:solidFill>
                <a:latin typeface="+mj-lt"/>
                <a:ea typeface="+mj-ea"/>
                <a:cs typeface="+mj-cs"/>
              </a:rPr>
              <a:t>BETTER</a:t>
            </a:r>
            <a:r>
              <a:rPr lang="en-US" sz="4000" b="1" cap="all" dirty="0">
                <a:solidFill>
                  <a:schemeClr val="tx1">
                    <a:lumMod val="50000"/>
                    <a:lumOff val="50000"/>
                  </a:schemeClr>
                </a:solidFill>
                <a:latin typeface="+mj-lt"/>
                <a:ea typeface="+mj-ea"/>
                <a:cs typeface="+mj-cs"/>
              </a:rPr>
              <a:t> </a:t>
            </a:r>
          </a:p>
          <a:p>
            <a:pPr algn="ctr"/>
            <a:r>
              <a:rPr lang="en-US" sz="4000" b="1" cap="all" dirty="0">
                <a:solidFill>
                  <a:schemeClr val="tx1">
                    <a:lumMod val="50000"/>
                    <a:lumOff val="50000"/>
                  </a:schemeClr>
                </a:solidFill>
                <a:latin typeface="+mj-lt"/>
                <a:ea typeface="+mj-ea"/>
                <a:cs typeface="+mj-cs"/>
              </a:rPr>
              <a:t>than you found them</a:t>
            </a:r>
          </a:p>
        </p:txBody>
      </p:sp>
    </p:spTree>
    <p:extLst>
      <p:ext uri="{BB962C8B-B14F-4D97-AF65-F5344CB8AC3E}">
        <p14:creationId xmlns:p14="http://schemas.microsoft.com/office/powerpoint/2010/main" val="1212439462"/>
      </p:ext>
    </p:extLst>
  </p:cSld>
  <p:clrMapOvr>
    <a:masterClrMapping/>
  </p:clrMapOvr>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1485</TotalTime>
  <Words>1318</Words>
  <Application>Microsoft Macintosh PowerPoint</Application>
  <PresentationFormat>On-screen Show (16:9)</PresentationFormat>
  <Paragraphs>397</Paragraphs>
  <Slides>77</Slides>
  <Notes>5</Notes>
  <HiddenSlides>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Calibri</vt:lpstr>
      <vt:lpstr>Courier</vt:lpstr>
      <vt:lpstr>Fira Code</vt:lpstr>
      <vt:lpstr>Futura</vt:lpstr>
      <vt:lpstr>Handwriting - Dakota</vt:lpstr>
      <vt:lpstr>Iowan Old Style Black</vt:lpstr>
      <vt:lpstr>Lucida Console</vt:lpstr>
      <vt:lpstr>Menlo</vt:lpstr>
      <vt:lpstr>News Gothic MT</vt:lpstr>
      <vt:lpstr>Wingdings</vt:lpstr>
      <vt:lpstr>Wingdings 2</vt:lpstr>
      <vt:lpstr>Q1_Kickoff-PPT-Template-2</vt:lpstr>
      <vt:lpstr>Refactoring  Continuous Improvement of Your Code 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Code Smells</vt:lpstr>
      <vt:lpstr>PowerPoint Presentation</vt:lpstr>
      <vt:lpstr>Sparrows Decks</vt:lpstr>
      <vt:lpstr>Clutter</vt:lpstr>
      <vt:lpstr>Time to find things</vt:lpstr>
      <vt:lpstr>PowerPoint Presentation</vt:lpstr>
      <vt:lpstr>Patterns in the code</vt:lpstr>
      <vt:lpstr>PowerPoint Presentation</vt:lpstr>
      <vt:lpstr>Accounts_Receivable  Balance_Sheet  Cost_of_Goods  Expenses   Liabilities_2010 Present_Value  Profit_And_Loss   Outstanding_Invoices</vt:lpstr>
      <vt:lpstr>Long Methods</vt:lpstr>
      <vt:lpstr>Merge Conflict</vt:lpstr>
      <vt:lpstr>Encapsulation  &amp; Readability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Arlo Git Notation github.com/RefactoringCombos/ArlosCommitNotation</vt:lpstr>
      <vt:lpstr>PowerPoint Presentation</vt:lpstr>
      <vt:lpstr>PowerPoint Presentation</vt:lpstr>
      <vt:lpstr>PowerPoint Presentation</vt:lpstr>
      <vt:lpstr>PowerPoint Presentation</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PowerPoint Presentation</vt:lpstr>
      <vt:lpstr>Resources</vt:lpstr>
      <vt:lpstr>PowerPoint Presentation</vt:lpstr>
      <vt:lpstr>PowerPoint Presentation</vt:lpstr>
      <vt:lpstr>LlewellynFalco.blogspot.com/SparrowDecks   clutter  long lines  long methods    bad names  duplication  inconsistency  </vt:lpstr>
      <vt:lpstr>bit.ly/PracticalRefactoring  </vt:lpstr>
      <vt:lpstr>PowerPoint Presentation</vt:lpstr>
      <vt:lpstr>PowerPoint Presentation</vt:lpstr>
      <vt:lpstr>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88</cp:revision>
  <dcterms:created xsi:type="dcterms:W3CDTF">2016-01-26T00:10:02Z</dcterms:created>
  <dcterms:modified xsi:type="dcterms:W3CDTF">2019-07-18T14:25:20Z</dcterms:modified>
  <cp:category/>
</cp:coreProperties>
</file>